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72" r:id="rId2"/>
  </p:sldMasterIdLst>
  <p:notesMasterIdLst>
    <p:notesMasterId r:id="rId32"/>
  </p:notesMasterIdLst>
  <p:sldIdLst>
    <p:sldId id="272" r:id="rId3"/>
    <p:sldId id="256" r:id="rId4"/>
    <p:sldId id="277" r:id="rId5"/>
    <p:sldId id="278" r:id="rId6"/>
    <p:sldId id="271" r:id="rId7"/>
    <p:sldId id="257" r:id="rId8"/>
    <p:sldId id="258" r:id="rId9"/>
    <p:sldId id="259" r:id="rId10"/>
    <p:sldId id="275" r:id="rId11"/>
    <p:sldId id="276" r:id="rId12"/>
    <p:sldId id="260" r:id="rId13"/>
    <p:sldId id="261" r:id="rId14"/>
    <p:sldId id="269" r:id="rId15"/>
    <p:sldId id="262" r:id="rId16"/>
    <p:sldId id="270" r:id="rId17"/>
    <p:sldId id="263" r:id="rId18"/>
    <p:sldId id="264" r:id="rId19"/>
    <p:sldId id="265" r:id="rId20"/>
    <p:sldId id="266" r:id="rId21"/>
    <p:sldId id="274" r:id="rId22"/>
    <p:sldId id="267" r:id="rId23"/>
    <p:sldId id="268" r:id="rId24"/>
    <p:sldId id="279" r:id="rId25"/>
    <p:sldId id="280" r:id="rId26"/>
    <p:sldId id="281" r:id="rId27"/>
    <p:sldId id="282" r:id="rId28"/>
    <p:sldId id="283" r:id="rId29"/>
    <p:sldId id="284" r:id="rId30"/>
    <p:sldId id="273" r:id="rId3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46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FC5C33-CBE0-4B50-BCA8-AAFC22DCA3F3}"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pPr rtl="1"/>
          <a:endParaRPr lang="ar-EG"/>
        </a:p>
      </dgm:t>
    </dgm:pt>
    <dgm:pt modelId="{95FAD704-2CA1-46CD-9A16-61C4651F33F6}">
      <dgm:prSet phldrT="[نص]"/>
      <dgm:spPr/>
      <dgm:t>
        <a:bodyPr/>
        <a:lstStyle/>
        <a:p>
          <a:pPr rtl="0"/>
          <a:r>
            <a:rPr lang="en-US" b="1" dirty="0" smtClean="0"/>
            <a:t>1</a:t>
          </a:r>
          <a:endParaRPr lang="ar-EG" dirty="0"/>
        </a:p>
      </dgm:t>
    </dgm:pt>
    <dgm:pt modelId="{6DF6C8E2-CE46-4173-A340-DBFB2868E869}" type="parTrans" cxnId="{5C7C8A57-98F6-415D-8E3D-569B26EDEFA7}">
      <dgm:prSet/>
      <dgm:spPr/>
      <dgm:t>
        <a:bodyPr/>
        <a:lstStyle/>
        <a:p>
          <a:pPr rtl="1"/>
          <a:endParaRPr lang="ar-EG"/>
        </a:p>
      </dgm:t>
    </dgm:pt>
    <dgm:pt modelId="{FC4D5A6A-E04B-44B4-ABE2-0952045EDC76}" type="sibTrans" cxnId="{5C7C8A57-98F6-415D-8E3D-569B26EDEFA7}">
      <dgm:prSet/>
      <dgm:spPr/>
      <dgm:t>
        <a:bodyPr/>
        <a:lstStyle/>
        <a:p>
          <a:pPr rtl="1"/>
          <a:endParaRPr lang="ar-EG"/>
        </a:p>
      </dgm:t>
    </dgm:pt>
    <dgm:pt modelId="{14B65A99-5066-4E44-9231-EFEF50CB9074}">
      <dgm:prSet/>
      <dgm:spPr/>
      <dgm:t>
        <a:bodyPr/>
        <a:lstStyle/>
        <a:p>
          <a:pPr rtl="0"/>
          <a:r>
            <a:rPr lang="en-US" b="1" smtClean="0"/>
            <a:t>Increased hydrostatic pressure in the pulmonary capillaries </a:t>
          </a:r>
          <a:endParaRPr lang="ar-EG"/>
        </a:p>
      </dgm:t>
    </dgm:pt>
    <dgm:pt modelId="{750DB4B5-E0C3-4132-A6CE-80EFB2D6B8F5}" type="parTrans" cxnId="{0FF77837-5511-4C41-9761-02E2AAC0F7EC}">
      <dgm:prSet/>
      <dgm:spPr/>
      <dgm:t>
        <a:bodyPr/>
        <a:lstStyle/>
        <a:p>
          <a:pPr rtl="1"/>
          <a:endParaRPr lang="ar-EG"/>
        </a:p>
      </dgm:t>
    </dgm:pt>
    <dgm:pt modelId="{CE59FBE2-A7AB-49E7-BC7F-BFFCDAE0199B}" type="sibTrans" cxnId="{0FF77837-5511-4C41-9761-02E2AAC0F7EC}">
      <dgm:prSet/>
      <dgm:spPr/>
      <dgm:t>
        <a:bodyPr/>
        <a:lstStyle/>
        <a:p>
          <a:pPr rtl="1"/>
          <a:endParaRPr lang="ar-EG"/>
        </a:p>
      </dgm:t>
    </dgm:pt>
    <dgm:pt modelId="{6666D406-152D-472C-9F2C-3CDDB233F784}" type="pres">
      <dgm:prSet presAssocID="{19FC5C33-CBE0-4B50-BCA8-AAFC22DCA3F3}" presName="linearFlow" presStyleCnt="0">
        <dgm:presLayoutVars>
          <dgm:dir/>
          <dgm:animLvl val="lvl"/>
          <dgm:resizeHandles val="exact"/>
        </dgm:presLayoutVars>
      </dgm:prSet>
      <dgm:spPr/>
      <dgm:t>
        <a:bodyPr/>
        <a:lstStyle/>
        <a:p>
          <a:pPr rtl="1"/>
          <a:endParaRPr lang="ar-EG"/>
        </a:p>
      </dgm:t>
    </dgm:pt>
    <dgm:pt modelId="{E901BC30-03C2-4E62-84DA-F7E3FAA0A133}" type="pres">
      <dgm:prSet presAssocID="{95FAD704-2CA1-46CD-9A16-61C4651F33F6}" presName="composite" presStyleCnt="0"/>
      <dgm:spPr/>
    </dgm:pt>
    <dgm:pt modelId="{0671F82A-3ECB-49F6-BF16-B48D2F9EFBE1}" type="pres">
      <dgm:prSet presAssocID="{95FAD704-2CA1-46CD-9A16-61C4651F33F6}" presName="parentText" presStyleLbl="alignNode1" presStyleIdx="0" presStyleCnt="1">
        <dgm:presLayoutVars>
          <dgm:chMax val="1"/>
          <dgm:bulletEnabled val="1"/>
        </dgm:presLayoutVars>
      </dgm:prSet>
      <dgm:spPr/>
      <dgm:t>
        <a:bodyPr/>
        <a:lstStyle/>
        <a:p>
          <a:pPr rtl="1"/>
          <a:endParaRPr lang="ar-EG"/>
        </a:p>
      </dgm:t>
    </dgm:pt>
    <dgm:pt modelId="{353D7212-005D-4F7C-8EAE-878D8A6AE7FC}" type="pres">
      <dgm:prSet presAssocID="{95FAD704-2CA1-46CD-9A16-61C4651F33F6}" presName="descendantText" presStyleLbl="alignAcc1" presStyleIdx="0" presStyleCnt="1">
        <dgm:presLayoutVars>
          <dgm:bulletEnabled val="1"/>
        </dgm:presLayoutVars>
      </dgm:prSet>
      <dgm:spPr/>
      <dgm:t>
        <a:bodyPr/>
        <a:lstStyle/>
        <a:p>
          <a:pPr rtl="1"/>
          <a:endParaRPr lang="ar-EG"/>
        </a:p>
      </dgm:t>
    </dgm:pt>
  </dgm:ptLst>
  <dgm:cxnLst>
    <dgm:cxn modelId="{0FF77837-5511-4C41-9761-02E2AAC0F7EC}" srcId="{95FAD704-2CA1-46CD-9A16-61C4651F33F6}" destId="{14B65A99-5066-4E44-9231-EFEF50CB9074}" srcOrd="0" destOrd="0" parTransId="{750DB4B5-E0C3-4132-A6CE-80EFB2D6B8F5}" sibTransId="{CE59FBE2-A7AB-49E7-BC7F-BFFCDAE0199B}"/>
    <dgm:cxn modelId="{9E9132EC-F556-4559-B40C-D1EB3945AD93}" type="presOf" srcId="{19FC5C33-CBE0-4B50-BCA8-AAFC22DCA3F3}" destId="{6666D406-152D-472C-9F2C-3CDDB233F784}" srcOrd="0" destOrd="0" presId="urn:microsoft.com/office/officeart/2005/8/layout/chevron2"/>
    <dgm:cxn modelId="{F605A209-D12B-47B6-889F-0F5FC502CFE7}" type="presOf" srcId="{14B65A99-5066-4E44-9231-EFEF50CB9074}" destId="{353D7212-005D-4F7C-8EAE-878D8A6AE7FC}" srcOrd="0" destOrd="0" presId="urn:microsoft.com/office/officeart/2005/8/layout/chevron2"/>
    <dgm:cxn modelId="{62F6C48F-847D-4D92-8CB4-6E6B3CA10512}" type="presOf" srcId="{95FAD704-2CA1-46CD-9A16-61C4651F33F6}" destId="{0671F82A-3ECB-49F6-BF16-B48D2F9EFBE1}" srcOrd="0" destOrd="0" presId="urn:microsoft.com/office/officeart/2005/8/layout/chevron2"/>
    <dgm:cxn modelId="{5C7C8A57-98F6-415D-8E3D-569B26EDEFA7}" srcId="{19FC5C33-CBE0-4B50-BCA8-AAFC22DCA3F3}" destId="{95FAD704-2CA1-46CD-9A16-61C4651F33F6}" srcOrd="0" destOrd="0" parTransId="{6DF6C8E2-CE46-4173-A340-DBFB2868E869}" sibTransId="{FC4D5A6A-E04B-44B4-ABE2-0952045EDC76}"/>
    <dgm:cxn modelId="{8144C16F-3C0D-42F2-8086-A5A89D142E2B}" type="presParOf" srcId="{6666D406-152D-472C-9F2C-3CDDB233F784}" destId="{E901BC30-03C2-4E62-84DA-F7E3FAA0A133}" srcOrd="0" destOrd="0" presId="urn:microsoft.com/office/officeart/2005/8/layout/chevron2"/>
    <dgm:cxn modelId="{49986FB3-A8B6-4FED-9DEA-46BDABAEAAF6}" type="presParOf" srcId="{E901BC30-03C2-4E62-84DA-F7E3FAA0A133}" destId="{0671F82A-3ECB-49F6-BF16-B48D2F9EFBE1}" srcOrd="0" destOrd="0" presId="urn:microsoft.com/office/officeart/2005/8/layout/chevron2"/>
    <dgm:cxn modelId="{C89ACDAA-4AE9-412B-BBDD-7B0DED51D510}" type="presParOf" srcId="{E901BC30-03C2-4E62-84DA-F7E3FAA0A133}" destId="{353D7212-005D-4F7C-8EAE-878D8A6AE7F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FC5C33-CBE0-4B50-BCA8-AAFC22DCA3F3}"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pPr rtl="1"/>
          <a:endParaRPr lang="ar-EG"/>
        </a:p>
      </dgm:t>
    </dgm:pt>
    <dgm:pt modelId="{95FAD704-2CA1-46CD-9A16-61C4651F33F6}">
      <dgm:prSet phldrT="[نص]"/>
      <dgm:spPr/>
      <dgm:t>
        <a:bodyPr/>
        <a:lstStyle/>
        <a:p>
          <a:pPr rtl="0"/>
          <a:r>
            <a:rPr lang="en-US" b="1" dirty="0" smtClean="0"/>
            <a:t>2</a:t>
          </a:r>
          <a:endParaRPr lang="ar-EG" dirty="0"/>
        </a:p>
      </dgm:t>
    </dgm:pt>
    <dgm:pt modelId="{6DF6C8E2-CE46-4173-A340-DBFB2868E869}" type="parTrans" cxnId="{5C7C8A57-98F6-415D-8E3D-569B26EDEFA7}">
      <dgm:prSet/>
      <dgm:spPr/>
      <dgm:t>
        <a:bodyPr/>
        <a:lstStyle/>
        <a:p>
          <a:pPr rtl="1"/>
          <a:endParaRPr lang="ar-EG"/>
        </a:p>
      </dgm:t>
    </dgm:pt>
    <dgm:pt modelId="{FC4D5A6A-E04B-44B4-ABE2-0952045EDC76}" type="sibTrans" cxnId="{5C7C8A57-98F6-415D-8E3D-569B26EDEFA7}">
      <dgm:prSet/>
      <dgm:spPr/>
      <dgm:t>
        <a:bodyPr/>
        <a:lstStyle/>
        <a:p>
          <a:pPr rtl="1"/>
          <a:endParaRPr lang="ar-EG"/>
        </a:p>
      </dgm:t>
    </dgm:pt>
    <dgm:pt modelId="{14B65A99-5066-4E44-9231-EFEF50CB9074}">
      <dgm:prSet/>
      <dgm:spPr/>
      <dgm:t>
        <a:bodyPr/>
        <a:lstStyle/>
        <a:p>
          <a:pPr rtl="0"/>
          <a:r>
            <a:rPr lang="en-US" b="1" dirty="0" smtClean="0"/>
            <a:t>As left atrial pressure rises further (&gt;25 mm Hg)</a:t>
          </a:r>
          <a:endParaRPr lang="ar-EG" dirty="0"/>
        </a:p>
      </dgm:t>
    </dgm:pt>
    <dgm:pt modelId="{750DB4B5-E0C3-4132-A6CE-80EFB2D6B8F5}" type="parTrans" cxnId="{0FF77837-5511-4C41-9761-02E2AAC0F7EC}">
      <dgm:prSet/>
      <dgm:spPr/>
      <dgm:t>
        <a:bodyPr/>
        <a:lstStyle/>
        <a:p>
          <a:pPr rtl="1"/>
          <a:endParaRPr lang="ar-EG"/>
        </a:p>
      </dgm:t>
    </dgm:pt>
    <dgm:pt modelId="{CE59FBE2-A7AB-49E7-BC7F-BFFCDAE0199B}" type="sibTrans" cxnId="{0FF77837-5511-4C41-9761-02E2AAC0F7EC}">
      <dgm:prSet/>
      <dgm:spPr/>
      <dgm:t>
        <a:bodyPr/>
        <a:lstStyle/>
        <a:p>
          <a:pPr rtl="1"/>
          <a:endParaRPr lang="ar-EG"/>
        </a:p>
      </dgm:t>
    </dgm:pt>
    <dgm:pt modelId="{6666D406-152D-472C-9F2C-3CDDB233F784}" type="pres">
      <dgm:prSet presAssocID="{19FC5C33-CBE0-4B50-BCA8-AAFC22DCA3F3}" presName="linearFlow" presStyleCnt="0">
        <dgm:presLayoutVars>
          <dgm:dir/>
          <dgm:animLvl val="lvl"/>
          <dgm:resizeHandles val="exact"/>
        </dgm:presLayoutVars>
      </dgm:prSet>
      <dgm:spPr/>
      <dgm:t>
        <a:bodyPr/>
        <a:lstStyle/>
        <a:p>
          <a:pPr rtl="1"/>
          <a:endParaRPr lang="ar-EG"/>
        </a:p>
      </dgm:t>
    </dgm:pt>
    <dgm:pt modelId="{E901BC30-03C2-4E62-84DA-F7E3FAA0A133}" type="pres">
      <dgm:prSet presAssocID="{95FAD704-2CA1-46CD-9A16-61C4651F33F6}" presName="composite" presStyleCnt="0"/>
      <dgm:spPr/>
    </dgm:pt>
    <dgm:pt modelId="{0671F82A-3ECB-49F6-BF16-B48D2F9EFBE1}" type="pres">
      <dgm:prSet presAssocID="{95FAD704-2CA1-46CD-9A16-61C4651F33F6}" presName="parentText" presStyleLbl="alignNode1" presStyleIdx="0" presStyleCnt="1">
        <dgm:presLayoutVars>
          <dgm:chMax val="1"/>
          <dgm:bulletEnabled val="1"/>
        </dgm:presLayoutVars>
      </dgm:prSet>
      <dgm:spPr/>
      <dgm:t>
        <a:bodyPr/>
        <a:lstStyle/>
        <a:p>
          <a:pPr rtl="1"/>
          <a:endParaRPr lang="ar-EG"/>
        </a:p>
      </dgm:t>
    </dgm:pt>
    <dgm:pt modelId="{353D7212-005D-4F7C-8EAE-878D8A6AE7FC}" type="pres">
      <dgm:prSet presAssocID="{95FAD704-2CA1-46CD-9A16-61C4651F33F6}" presName="descendantText" presStyleLbl="alignAcc1" presStyleIdx="0" presStyleCnt="1" custLinFactNeighborX="-455" custLinFactNeighborY="66751">
        <dgm:presLayoutVars>
          <dgm:bulletEnabled val="1"/>
        </dgm:presLayoutVars>
      </dgm:prSet>
      <dgm:spPr/>
      <dgm:t>
        <a:bodyPr/>
        <a:lstStyle/>
        <a:p>
          <a:pPr rtl="1"/>
          <a:endParaRPr lang="ar-EG"/>
        </a:p>
      </dgm:t>
    </dgm:pt>
  </dgm:ptLst>
  <dgm:cxnLst>
    <dgm:cxn modelId="{1B9CE4DB-7952-4DB5-BE7F-52DBB22489AB}" type="presOf" srcId="{14B65A99-5066-4E44-9231-EFEF50CB9074}" destId="{353D7212-005D-4F7C-8EAE-878D8A6AE7FC}" srcOrd="0" destOrd="0" presId="urn:microsoft.com/office/officeart/2005/8/layout/chevron2"/>
    <dgm:cxn modelId="{0FF77837-5511-4C41-9761-02E2AAC0F7EC}" srcId="{95FAD704-2CA1-46CD-9A16-61C4651F33F6}" destId="{14B65A99-5066-4E44-9231-EFEF50CB9074}" srcOrd="0" destOrd="0" parTransId="{750DB4B5-E0C3-4132-A6CE-80EFB2D6B8F5}" sibTransId="{CE59FBE2-A7AB-49E7-BC7F-BFFCDAE0199B}"/>
    <dgm:cxn modelId="{B3AF3605-5F22-4BC8-AE11-C615597F95AC}" type="presOf" srcId="{19FC5C33-CBE0-4B50-BCA8-AAFC22DCA3F3}" destId="{6666D406-152D-472C-9F2C-3CDDB233F784}" srcOrd="0" destOrd="0" presId="urn:microsoft.com/office/officeart/2005/8/layout/chevron2"/>
    <dgm:cxn modelId="{08737C45-CE19-4666-8C01-EFF48626453A}" type="presOf" srcId="{95FAD704-2CA1-46CD-9A16-61C4651F33F6}" destId="{0671F82A-3ECB-49F6-BF16-B48D2F9EFBE1}" srcOrd="0" destOrd="0" presId="urn:microsoft.com/office/officeart/2005/8/layout/chevron2"/>
    <dgm:cxn modelId="{5C7C8A57-98F6-415D-8E3D-569B26EDEFA7}" srcId="{19FC5C33-CBE0-4B50-BCA8-AAFC22DCA3F3}" destId="{95FAD704-2CA1-46CD-9A16-61C4651F33F6}" srcOrd="0" destOrd="0" parTransId="{6DF6C8E2-CE46-4173-A340-DBFB2868E869}" sibTransId="{FC4D5A6A-E04B-44B4-ABE2-0952045EDC76}"/>
    <dgm:cxn modelId="{9197AF23-D7DA-42CA-A5C1-68F72A6FA804}" type="presParOf" srcId="{6666D406-152D-472C-9F2C-3CDDB233F784}" destId="{E901BC30-03C2-4E62-84DA-F7E3FAA0A133}" srcOrd="0" destOrd="0" presId="urn:microsoft.com/office/officeart/2005/8/layout/chevron2"/>
    <dgm:cxn modelId="{43D23F3A-0F5E-4F76-80F6-4CAAC418D257}" type="presParOf" srcId="{E901BC30-03C2-4E62-84DA-F7E3FAA0A133}" destId="{0671F82A-3ECB-49F6-BF16-B48D2F9EFBE1}" srcOrd="0" destOrd="0" presId="urn:microsoft.com/office/officeart/2005/8/layout/chevron2"/>
    <dgm:cxn modelId="{C83EC96D-4EE6-4FCF-949F-7988C8B804E9}" type="presParOf" srcId="{E901BC30-03C2-4E62-84DA-F7E3FAA0A133}" destId="{353D7212-005D-4F7C-8EAE-878D8A6AE7FC}"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FC5C33-CBE0-4B50-BCA8-AAFC22DCA3F3}"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pPr rtl="1"/>
          <a:endParaRPr lang="ar-EG"/>
        </a:p>
      </dgm:t>
    </dgm:pt>
    <dgm:pt modelId="{95FAD704-2CA1-46CD-9A16-61C4651F33F6}">
      <dgm:prSet phldrT="[نص]"/>
      <dgm:spPr/>
      <dgm:t>
        <a:bodyPr/>
        <a:lstStyle/>
        <a:p>
          <a:pPr rtl="0"/>
          <a:r>
            <a:rPr lang="en-US" b="1" dirty="0" smtClean="0"/>
            <a:t>3</a:t>
          </a:r>
          <a:endParaRPr lang="ar-EG" dirty="0"/>
        </a:p>
      </dgm:t>
    </dgm:pt>
    <dgm:pt modelId="{6DF6C8E2-CE46-4173-A340-DBFB2868E869}" type="parTrans" cxnId="{5C7C8A57-98F6-415D-8E3D-569B26EDEFA7}">
      <dgm:prSet/>
      <dgm:spPr/>
      <dgm:t>
        <a:bodyPr/>
        <a:lstStyle/>
        <a:p>
          <a:pPr rtl="1"/>
          <a:endParaRPr lang="ar-EG"/>
        </a:p>
      </dgm:t>
    </dgm:pt>
    <dgm:pt modelId="{FC4D5A6A-E04B-44B4-ABE2-0952045EDC76}" type="sibTrans" cxnId="{5C7C8A57-98F6-415D-8E3D-569B26EDEFA7}">
      <dgm:prSet/>
      <dgm:spPr/>
      <dgm:t>
        <a:bodyPr/>
        <a:lstStyle/>
        <a:p>
          <a:pPr rtl="1"/>
          <a:endParaRPr lang="ar-EG"/>
        </a:p>
      </dgm:t>
    </dgm:pt>
    <dgm:pt modelId="{14B65A99-5066-4E44-9231-EFEF50CB9074}">
      <dgm:prSet/>
      <dgm:spPr/>
      <dgm:t>
        <a:bodyPr/>
        <a:lstStyle/>
        <a:p>
          <a:pPr rtl="0"/>
          <a:r>
            <a:rPr lang="en-US" b="1" dirty="0" smtClean="0"/>
            <a:t>Noncardiogenic pulmonary edema  </a:t>
          </a:r>
          <a:endParaRPr lang="ar-EG" dirty="0"/>
        </a:p>
      </dgm:t>
    </dgm:pt>
    <dgm:pt modelId="{750DB4B5-E0C3-4132-A6CE-80EFB2D6B8F5}" type="parTrans" cxnId="{0FF77837-5511-4C41-9761-02E2AAC0F7EC}">
      <dgm:prSet/>
      <dgm:spPr/>
      <dgm:t>
        <a:bodyPr/>
        <a:lstStyle/>
        <a:p>
          <a:pPr rtl="1"/>
          <a:endParaRPr lang="ar-EG"/>
        </a:p>
      </dgm:t>
    </dgm:pt>
    <dgm:pt modelId="{CE59FBE2-A7AB-49E7-BC7F-BFFCDAE0199B}" type="sibTrans" cxnId="{0FF77837-5511-4C41-9761-02E2AAC0F7EC}">
      <dgm:prSet/>
      <dgm:spPr/>
      <dgm:t>
        <a:bodyPr/>
        <a:lstStyle/>
        <a:p>
          <a:pPr rtl="1"/>
          <a:endParaRPr lang="ar-EG"/>
        </a:p>
      </dgm:t>
    </dgm:pt>
    <dgm:pt modelId="{6666D406-152D-472C-9F2C-3CDDB233F784}" type="pres">
      <dgm:prSet presAssocID="{19FC5C33-CBE0-4B50-BCA8-AAFC22DCA3F3}" presName="linearFlow" presStyleCnt="0">
        <dgm:presLayoutVars>
          <dgm:dir/>
          <dgm:animLvl val="lvl"/>
          <dgm:resizeHandles val="exact"/>
        </dgm:presLayoutVars>
      </dgm:prSet>
      <dgm:spPr/>
      <dgm:t>
        <a:bodyPr/>
        <a:lstStyle/>
        <a:p>
          <a:pPr rtl="1"/>
          <a:endParaRPr lang="ar-EG"/>
        </a:p>
      </dgm:t>
    </dgm:pt>
    <dgm:pt modelId="{E901BC30-03C2-4E62-84DA-F7E3FAA0A133}" type="pres">
      <dgm:prSet presAssocID="{95FAD704-2CA1-46CD-9A16-61C4651F33F6}" presName="composite" presStyleCnt="0"/>
      <dgm:spPr/>
    </dgm:pt>
    <dgm:pt modelId="{0671F82A-3ECB-49F6-BF16-B48D2F9EFBE1}" type="pres">
      <dgm:prSet presAssocID="{95FAD704-2CA1-46CD-9A16-61C4651F33F6}" presName="parentText" presStyleLbl="alignNode1" presStyleIdx="0" presStyleCnt="1">
        <dgm:presLayoutVars>
          <dgm:chMax val="1"/>
          <dgm:bulletEnabled val="1"/>
        </dgm:presLayoutVars>
      </dgm:prSet>
      <dgm:spPr/>
      <dgm:t>
        <a:bodyPr/>
        <a:lstStyle/>
        <a:p>
          <a:pPr rtl="1"/>
          <a:endParaRPr lang="ar-EG"/>
        </a:p>
      </dgm:t>
    </dgm:pt>
    <dgm:pt modelId="{353D7212-005D-4F7C-8EAE-878D8A6AE7FC}" type="pres">
      <dgm:prSet presAssocID="{95FAD704-2CA1-46CD-9A16-61C4651F33F6}" presName="descendantText" presStyleLbl="alignAcc1" presStyleIdx="0" presStyleCnt="1">
        <dgm:presLayoutVars>
          <dgm:bulletEnabled val="1"/>
        </dgm:presLayoutVars>
      </dgm:prSet>
      <dgm:spPr/>
      <dgm:t>
        <a:bodyPr/>
        <a:lstStyle/>
        <a:p>
          <a:pPr rtl="1"/>
          <a:endParaRPr lang="ar-EG"/>
        </a:p>
      </dgm:t>
    </dgm:pt>
  </dgm:ptLst>
  <dgm:cxnLst>
    <dgm:cxn modelId="{0FF77837-5511-4C41-9761-02E2AAC0F7EC}" srcId="{95FAD704-2CA1-46CD-9A16-61C4651F33F6}" destId="{14B65A99-5066-4E44-9231-EFEF50CB9074}" srcOrd="0" destOrd="0" parTransId="{750DB4B5-E0C3-4132-A6CE-80EFB2D6B8F5}" sibTransId="{CE59FBE2-A7AB-49E7-BC7F-BFFCDAE0199B}"/>
    <dgm:cxn modelId="{6293EA0A-9B6F-4B8F-A084-B99D4A563558}" type="presOf" srcId="{19FC5C33-CBE0-4B50-BCA8-AAFC22DCA3F3}" destId="{6666D406-152D-472C-9F2C-3CDDB233F784}" srcOrd="0" destOrd="0" presId="urn:microsoft.com/office/officeart/2005/8/layout/chevron2"/>
    <dgm:cxn modelId="{68048962-B63A-4C15-93B9-174FA16A2656}" type="presOf" srcId="{14B65A99-5066-4E44-9231-EFEF50CB9074}" destId="{353D7212-005D-4F7C-8EAE-878D8A6AE7FC}" srcOrd="0" destOrd="0" presId="urn:microsoft.com/office/officeart/2005/8/layout/chevron2"/>
    <dgm:cxn modelId="{D6FACC69-B34D-4ABA-974E-AE54689BA80D}" type="presOf" srcId="{95FAD704-2CA1-46CD-9A16-61C4651F33F6}" destId="{0671F82A-3ECB-49F6-BF16-B48D2F9EFBE1}" srcOrd="0" destOrd="0" presId="urn:microsoft.com/office/officeart/2005/8/layout/chevron2"/>
    <dgm:cxn modelId="{5C7C8A57-98F6-415D-8E3D-569B26EDEFA7}" srcId="{19FC5C33-CBE0-4B50-BCA8-AAFC22DCA3F3}" destId="{95FAD704-2CA1-46CD-9A16-61C4651F33F6}" srcOrd="0" destOrd="0" parTransId="{6DF6C8E2-CE46-4173-A340-DBFB2868E869}" sibTransId="{FC4D5A6A-E04B-44B4-ABE2-0952045EDC76}"/>
    <dgm:cxn modelId="{6CB51FA4-041E-4642-BC36-B243CAF92397}" type="presParOf" srcId="{6666D406-152D-472C-9F2C-3CDDB233F784}" destId="{E901BC30-03C2-4E62-84DA-F7E3FAA0A133}" srcOrd="0" destOrd="0" presId="urn:microsoft.com/office/officeart/2005/8/layout/chevron2"/>
    <dgm:cxn modelId="{E5EA3E20-98E0-4F3D-9619-3186D48834F1}" type="presParOf" srcId="{E901BC30-03C2-4E62-84DA-F7E3FAA0A133}" destId="{0671F82A-3ECB-49F6-BF16-B48D2F9EFBE1}" srcOrd="0" destOrd="0" presId="urn:microsoft.com/office/officeart/2005/8/layout/chevron2"/>
    <dgm:cxn modelId="{AA5AF493-F748-4676-BADA-A39DA1401C40}" type="presParOf" srcId="{E901BC30-03C2-4E62-84DA-F7E3FAA0A133}" destId="{353D7212-005D-4F7C-8EAE-878D8A6AE7FC}" srcOrd="1" destOrd="0" presId="urn:microsoft.com/office/officeart/2005/8/layout/chevron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71F82A-3ECB-49F6-BF16-B48D2F9EFBE1}">
      <dsp:nvSpPr>
        <dsp:cNvPr id="0" name=""/>
        <dsp:cNvSpPr/>
      </dsp:nvSpPr>
      <dsp:spPr>
        <a:xfrm rot="5400000">
          <a:off x="-99577" y="99577"/>
          <a:ext cx="663848" cy="464693"/>
        </a:xfrm>
        <a:prstGeom prst="chevron">
          <a:avLst/>
        </a:prstGeom>
        <a:solidFill>
          <a:schemeClr val="accent1">
            <a:hueOff val="0"/>
            <a:satOff val="0"/>
            <a:lumOff val="0"/>
            <a:alphaOff val="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rtl="0">
            <a:lnSpc>
              <a:spcPct val="90000"/>
            </a:lnSpc>
            <a:spcBef>
              <a:spcPct val="0"/>
            </a:spcBef>
            <a:spcAft>
              <a:spcPct val="35000"/>
            </a:spcAft>
          </a:pPr>
          <a:r>
            <a:rPr lang="en-US" sz="1300" b="1" kern="1200" dirty="0" smtClean="0"/>
            <a:t>1</a:t>
          </a:r>
          <a:endParaRPr lang="ar-EG" sz="1300" kern="1200" dirty="0"/>
        </a:p>
      </dsp:txBody>
      <dsp:txXfrm rot="-5400000">
        <a:off x="1" y="232347"/>
        <a:ext cx="464693" cy="199155"/>
      </dsp:txXfrm>
    </dsp:sp>
    <dsp:sp modelId="{353D7212-005D-4F7C-8EAE-878D8A6AE7FC}">
      <dsp:nvSpPr>
        <dsp:cNvPr id="0" name=""/>
        <dsp:cNvSpPr/>
      </dsp:nvSpPr>
      <dsp:spPr>
        <a:xfrm rot="5400000">
          <a:off x="3833020" y="-3368326"/>
          <a:ext cx="431501" cy="7168154"/>
        </a:xfrm>
        <a:prstGeom prst="round2SameRect">
          <a:avLst/>
        </a:prstGeom>
        <a:solidFill>
          <a:schemeClr val="lt1">
            <a:alpha val="90000"/>
            <a:hueOff val="0"/>
            <a:satOff val="0"/>
            <a:lumOff val="0"/>
            <a:alphaOff val="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rtl="0">
            <a:lnSpc>
              <a:spcPct val="90000"/>
            </a:lnSpc>
            <a:spcBef>
              <a:spcPct val="0"/>
            </a:spcBef>
            <a:spcAft>
              <a:spcPct val="15000"/>
            </a:spcAft>
            <a:buChar char="••"/>
          </a:pPr>
          <a:r>
            <a:rPr lang="en-US" sz="1800" b="1" kern="1200" smtClean="0"/>
            <a:t>Increased hydrostatic pressure in the pulmonary capillaries </a:t>
          </a:r>
          <a:endParaRPr lang="ar-EG" sz="1800" kern="1200"/>
        </a:p>
      </dsp:txBody>
      <dsp:txXfrm rot="-5400000">
        <a:off x="464694" y="21064"/>
        <a:ext cx="7147090" cy="3893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71F82A-3ECB-49F6-BF16-B48D2F9EFBE1}">
      <dsp:nvSpPr>
        <dsp:cNvPr id="0" name=""/>
        <dsp:cNvSpPr/>
      </dsp:nvSpPr>
      <dsp:spPr>
        <a:xfrm rot="5400000">
          <a:off x="-99577" y="99577"/>
          <a:ext cx="663848" cy="464693"/>
        </a:xfrm>
        <a:prstGeom prst="chevron">
          <a:avLst/>
        </a:prstGeom>
        <a:solidFill>
          <a:schemeClr val="accent1">
            <a:hueOff val="0"/>
            <a:satOff val="0"/>
            <a:lumOff val="0"/>
            <a:alphaOff val="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rtl="0">
            <a:lnSpc>
              <a:spcPct val="90000"/>
            </a:lnSpc>
            <a:spcBef>
              <a:spcPct val="0"/>
            </a:spcBef>
            <a:spcAft>
              <a:spcPct val="35000"/>
            </a:spcAft>
          </a:pPr>
          <a:r>
            <a:rPr lang="en-US" sz="1300" b="1" kern="1200" dirty="0" smtClean="0"/>
            <a:t>2</a:t>
          </a:r>
          <a:endParaRPr lang="ar-EG" sz="1300" kern="1200" dirty="0"/>
        </a:p>
      </dsp:txBody>
      <dsp:txXfrm rot="-5400000">
        <a:off x="1" y="232347"/>
        <a:ext cx="464693" cy="199155"/>
      </dsp:txXfrm>
    </dsp:sp>
    <dsp:sp modelId="{353D7212-005D-4F7C-8EAE-878D8A6AE7FC}">
      <dsp:nvSpPr>
        <dsp:cNvPr id="0" name=""/>
        <dsp:cNvSpPr/>
      </dsp:nvSpPr>
      <dsp:spPr>
        <a:xfrm rot="5400000">
          <a:off x="3800405" y="-3135979"/>
          <a:ext cx="431501" cy="7168154"/>
        </a:xfrm>
        <a:prstGeom prst="round2SameRect">
          <a:avLst/>
        </a:prstGeom>
        <a:solidFill>
          <a:schemeClr val="lt1">
            <a:alpha val="90000"/>
            <a:hueOff val="0"/>
            <a:satOff val="0"/>
            <a:lumOff val="0"/>
            <a:alphaOff val="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rtl="0">
            <a:lnSpc>
              <a:spcPct val="90000"/>
            </a:lnSpc>
            <a:spcBef>
              <a:spcPct val="0"/>
            </a:spcBef>
            <a:spcAft>
              <a:spcPct val="15000"/>
            </a:spcAft>
            <a:buChar char="••"/>
          </a:pPr>
          <a:r>
            <a:rPr lang="en-US" sz="2200" b="1" kern="1200" dirty="0" smtClean="0"/>
            <a:t>As left atrial pressure rises further (&gt;25 mm Hg)</a:t>
          </a:r>
          <a:endParaRPr lang="ar-EG" sz="2200" kern="1200" dirty="0"/>
        </a:p>
      </dsp:txBody>
      <dsp:txXfrm rot="-5400000">
        <a:off x="432079" y="253411"/>
        <a:ext cx="7147090" cy="3893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71F82A-3ECB-49F6-BF16-B48D2F9EFBE1}">
      <dsp:nvSpPr>
        <dsp:cNvPr id="0" name=""/>
        <dsp:cNvSpPr/>
      </dsp:nvSpPr>
      <dsp:spPr>
        <a:xfrm rot="5400000">
          <a:off x="-99577" y="99577"/>
          <a:ext cx="663848" cy="464693"/>
        </a:xfrm>
        <a:prstGeom prst="chevron">
          <a:avLst/>
        </a:prstGeom>
        <a:solidFill>
          <a:schemeClr val="accent1">
            <a:hueOff val="0"/>
            <a:satOff val="0"/>
            <a:lumOff val="0"/>
            <a:alphaOff val="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rtl="0">
            <a:lnSpc>
              <a:spcPct val="90000"/>
            </a:lnSpc>
            <a:spcBef>
              <a:spcPct val="0"/>
            </a:spcBef>
            <a:spcAft>
              <a:spcPct val="35000"/>
            </a:spcAft>
          </a:pPr>
          <a:r>
            <a:rPr lang="en-US" sz="1300" b="1" kern="1200" dirty="0" smtClean="0"/>
            <a:t>3</a:t>
          </a:r>
          <a:endParaRPr lang="ar-EG" sz="1300" kern="1200" dirty="0"/>
        </a:p>
      </dsp:txBody>
      <dsp:txXfrm rot="-5400000">
        <a:off x="1" y="232347"/>
        <a:ext cx="464693" cy="199155"/>
      </dsp:txXfrm>
    </dsp:sp>
    <dsp:sp modelId="{353D7212-005D-4F7C-8EAE-878D8A6AE7FC}">
      <dsp:nvSpPr>
        <dsp:cNvPr id="0" name=""/>
        <dsp:cNvSpPr/>
      </dsp:nvSpPr>
      <dsp:spPr>
        <a:xfrm rot="5400000">
          <a:off x="3833020" y="-3368326"/>
          <a:ext cx="431501" cy="7168154"/>
        </a:xfrm>
        <a:prstGeom prst="round2SameRect">
          <a:avLst/>
        </a:prstGeom>
        <a:solidFill>
          <a:schemeClr val="lt1">
            <a:alpha val="90000"/>
            <a:hueOff val="0"/>
            <a:satOff val="0"/>
            <a:lumOff val="0"/>
            <a:alphaOff val="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rtl="0">
            <a:lnSpc>
              <a:spcPct val="90000"/>
            </a:lnSpc>
            <a:spcBef>
              <a:spcPct val="0"/>
            </a:spcBef>
            <a:spcAft>
              <a:spcPct val="15000"/>
            </a:spcAft>
            <a:buChar char="••"/>
          </a:pPr>
          <a:r>
            <a:rPr lang="en-US" sz="2600" b="1" kern="1200" dirty="0" smtClean="0"/>
            <a:t>Noncardiogenic pulmonary edema  </a:t>
          </a:r>
          <a:endParaRPr lang="ar-EG" sz="2600" kern="1200" dirty="0"/>
        </a:p>
      </dsp:txBody>
      <dsp:txXfrm rot="-5400000">
        <a:off x="464694" y="21064"/>
        <a:ext cx="7147090" cy="38937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D8075F3-F757-4618-9653-0366EA3AE36D}" type="datetimeFigureOut">
              <a:rPr lang="ar-EG" smtClean="0"/>
              <a:t>06/06/1440</a:t>
            </a:fld>
            <a:endParaRPr lang="ar-EG"/>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8B37AD4-F165-4315-9FE7-927CB6366C24}" type="slidenum">
              <a:rPr lang="ar-EG" smtClean="0"/>
              <a:t>‹#›</a:t>
            </a:fld>
            <a:endParaRPr lang="ar-EG"/>
          </a:p>
        </p:txBody>
      </p:sp>
    </p:spTree>
    <p:extLst>
      <p:ext uri="{BB962C8B-B14F-4D97-AF65-F5344CB8AC3E}">
        <p14:creationId xmlns:p14="http://schemas.microsoft.com/office/powerpoint/2010/main" val="31245122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fld id="{540B289C-566C-4CB5-893C-3AEE9EEE2702}" type="slidenum">
              <a:rPr lang="ar-SA" altLang="en-US" smtClean="0"/>
              <a:pPr/>
              <a:t>29</a:t>
            </a:fld>
            <a:endParaRPr lang="en-US" altLang="en-US"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3">
        <a:schemeClr val="bg1"/>
      </p:bgRef>
    </p:bg>
    <p:spTree>
      <p:nvGrpSpPr>
        <p:cNvPr id="1" name=""/>
        <p:cNvGrpSpPr/>
        <p:nvPr/>
      </p:nvGrpSpPr>
      <p:grpSpPr>
        <a:xfrm>
          <a:off x="0" y="0"/>
          <a:ext cx="0" cy="0"/>
          <a:chOff x="0" y="0"/>
          <a:chExt cx="0" cy="0"/>
        </a:xfrm>
      </p:grpSpPr>
      <p:sp>
        <p:nvSpPr>
          <p:cNvPr id="12" name="مستطيل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مستطيل مستدير الزوايا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عنوان فرعي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p:txBody>
          <a:bodyPr/>
          <a:lstStyle/>
          <a:p>
            <a:fld id="{1B8ABB09-4A1D-463E-8065-109CC2B7EFAA}" type="datetimeFigureOut">
              <a:rPr lang="ar-SA" smtClean="0"/>
              <a:t>06/06/1440</a:t>
            </a:fld>
            <a:endParaRPr lang="ar-SA"/>
          </a:p>
        </p:txBody>
      </p:sp>
      <p:sp>
        <p:nvSpPr>
          <p:cNvPr id="17" name="عنصر نائب للتذييل 16"/>
          <p:cNvSpPr>
            <a:spLocks noGrp="1"/>
          </p:cNvSpPr>
          <p:nvPr>
            <p:ph type="ftr" sz="quarter" idx="11"/>
          </p:nvPr>
        </p:nvSpPr>
        <p:spPr/>
        <p:txBody>
          <a:bodyPr/>
          <a:lstStyle/>
          <a:p>
            <a:endParaRPr lang="ar-SA"/>
          </a:p>
        </p:txBody>
      </p:sp>
      <p:sp>
        <p:nvSpPr>
          <p:cNvPr id="29" name="عنصر نائب لرقم الشريحة 28"/>
          <p:cNvSpPr>
            <a:spLocks noGrp="1"/>
          </p:cNvSpPr>
          <p:nvPr>
            <p:ph type="sldNum" sz="quarter" idx="12"/>
          </p:nvPr>
        </p:nvSpPr>
        <p:spPr/>
        <p:txBody>
          <a:bodyPr lIns="0" tIns="0" rIns="0" bIns="0">
            <a:noAutofit/>
          </a:bodyPr>
          <a:lstStyle>
            <a:lvl1pPr>
              <a:defRPr sz="1400">
                <a:solidFill>
                  <a:srgbClr val="FFFFFF"/>
                </a:solidFill>
              </a:defRPr>
            </a:lvl1pPr>
          </a:lstStyle>
          <a:p>
            <a:fld id="{0B34F065-1154-456A-91E3-76DE8E75E17B}" type="slidenum">
              <a:rPr lang="ar-SA" smtClean="0"/>
              <a:t>‹#›</a:t>
            </a:fld>
            <a:endParaRPr lang="ar-SA"/>
          </a:p>
        </p:txBody>
      </p:sp>
      <p:sp>
        <p:nvSpPr>
          <p:cNvPr id="7" name="مستطيل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عنوان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ar-SA" smtClean="0"/>
              <a:t>انقر لتحرير نمط العنوان الرئيسي</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06/06/1440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41"/>
            <a:ext cx="201168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914400" y="274640"/>
            <a:ext cx="55626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06/06/1440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7" name="مستطيل ذو زوايا قطرية مستديرة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عنوان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10" name="عنصر نائب للتاريخ 9"/>
          <p:cNvSpPr>
            <a:spLocks noGrp="1"/>
          </p:cNvSpPr>
          <p:nvPr>
            <p:ph type="dt" sz="half" idx="10"/>
          </p:nvPr>
        </p:nvSpPr>
        <p:spPr>
          <a:xfrm>
            <a:off x="5562600" y="6509004"/>
            <a:ext cx="3002280" cy="274320"/>
          </a:xfrm>
        </p:spPr>
        <p:txBody>
          <a:bodyPr vert="horz" rtlCol="0"/>
          <a:lstStyle>
            <a:extLst/>
          </a:lstStyle>
          <a:p>
            <a:fld id="{1B8ABB09-4A1D-463E-8065-109CC2B7EFAA}" type="datetimeFigureOut">
              <a:rPr lang="ar-SA" smtClean="0"/>
              <a:t>06/06/1440</a:t>
            </a:fld>
            <a:endParaRPr lang="ar-SA"/>
          </a:p>
        </p:txBody>
      </p:sp>
      <p:sp>
        <p:nvSpPr>
          <p:cNvPr id="11" name="عنصر نائب لرقم الشريحة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0B34F065-1154-456A-91E3-76DE8E75E17B}" type="slidenum">
              <a:rPr lang="ar-SA" smtClean="0"/>
              <a:t>‹#›</a:t>
            </a:fld>
            <a:endParaRPr lang="ar-SA"/>
          </a:p>
        </p:txBody>
      </p:sp>
      <p:sp>
        <p:nvSpPr>
          <p:cNvPr id="12" name="عنصر نائب للتذييل 11"/>
          <p:cNvSpPr>
            <a:spLocks noGrp="1"/>
          </p:cNvSpPr>
          <p:nvPr>
            <p:ph type="ftr" sz="quarter" idx="12"/>
          </p:nvPr>
        </p:nvSpPr>
        <p:spPr>
          <a:xfrm>
            <a:off x="1600200" y="6509004"/>
            <a:ext cx="3907464" cy="274320"/>
          </a:xfrm>
        </p:spPr>
        <p:txBody>
          <a:bodyPr vert="horz" rtlCol="0"/>
          <a:lstStyle>
            <a:extLst/>
          </a:lstStyle>
          <a:p>
            <a:endParaRPr lang="ar-S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7" name="مستطيل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06/06/1440</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1">
        <a:schemeClr val="bg2"/>
      </p:bgRef>
    </p:bg>
    <p:spTree>
      <p:nvGrpSpPr>
        <p:cNvPr id="1" name=""/>
        <p:cNvGrpSpPr/>
        <p:nvPr/>
      </p:nvGrpSpPr>
      <p:grpSpPr>
        <a:xfrm>
          <a:off x="0" y="0"/>
          <a:ext cx="0" cy="0"/>
          <a:chOff x="0" y="0"/>
          <a:chExt cx="0" cy="0"/>
        </a:xfrm>
      </p:grpSpPr>
      <p:sp>
        <p:nvSpPr>
          <p:cNvPr id="7" name="مستطيل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8" name="عنصر نائب للتاريخ 7"/>
          <p:cNvSpPr>
            <a:spLocks noGrp="1"/>
          </p:cNvSpPr>
          <p:nvPr>
            <p:ph type="dt" sz="half" idx="10"/>
          </p:nvPr>
        </p:nvSpPr>
        <p:spPr>
          <a:xfrm>
            <a:off x="5562600" y="6513670"/>
            <a:ext cx="3002280" cy="274320"/>
          </a:xfrm>
        </p:spPr>
        <p:txBody>
          <a:bodyPr vert="horz" rtlCol="0"/>
          <a:lstStyle>
            <a:extLst/>
          </a:lstStyle>
          <a:p>
            <a:fld id="{1B8ABB09-4A1D-463E-8065-109CC2B7EFAA}" type="datetimeFigureOut">
              <a:rPr lang="ar-SA" smtClean="0"/>
              <a:t>06/06/1440</a:t>
            </a:fld>
            <a:endParaRPr lang="ar-SA"/>
          </a:p>
        </p:txBody>
      </p:sp>
      <p:sp>
        <p:nvSpPr>
          <p:cNvPr id="9" name="عنصر نائب لرقم الشريحة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0B34F065-1154-456A-91E3-76DE8E75E17B}" type="slidenum">
              <a:rPr lang="ar-SA" smtClean="0"/>
              <a:t>‹#›</a:t>
            </a:fld>
            <a:endParaRPr lang="ar-SA"/>
          </a:p>
        </p:txBody>
      </p:sp>
      <p:sp>
        <p:nvSpPr>
          <p:cNvPr id="10" name="عنصر نائب للتذييل 9"/>
          <p:cNvSpPr>
            <a:spLocks noGrp="1"/>
          </p:cNvSpPr>
          <p:nvPr>
            <p:ph type="ftr" sz="quarter" idx="12"/>
          </p:nvPr>
        </p:nvSpPr>
        <p:spPr>
          <a:xfrm>
            <a:off x="1600200" y="6513670"/>
            <a:ext cx="3907464" cy="274320"/>
          </a:xfrm>
        </p:spPr>
        <p:txBody>
          <a:bodyPr vert="horz" rtlCol="0"/>
          <a:lstStyle>
            <a:extLst/>
          </a:lstStyle>
          <a:p>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t>06/06/1440</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a:xfrm>
            <a:off x="8641080" y="6514568"/>
            <a:ext cx="464288" cy="274320"/>
          </a:xfrm>
        </p:spPr>
        <p:txBody>
          <a:bodyPr/>
          <a:lstStyle>
            <a:extLst/>
          </a:lstStyle>
          <a:p>
            <a:fld id="{0B34F065-1154-456A-91E3-76DE8E75E17B}" type="slidenum">
              <a:rPr lang="ar-SA" smtClean="0"/>
              <a:t>‹#›</a:t>
            </a:fld>
            <a:endParaRPr lang="ar-SA"/>
          </a:p>
        </p:txBody>
      </p:sp>
      <p:sp>
        <p:nvSpPr>
          <p:cNvPr id="10" name="مستطيل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مستطيل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مستطيل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عنوان 1"/>
          <p:cNvSpPr>
            <a:spLocks noGrp="1"/>
          </p:cNvSpPr>
          <p:nvPr>
            <p:ph type="title"/>
          </p:nvPr>
        </p:nvSpPr>
        <p:spPr>
          <a:xfrm>
            <a:off x="457200" y="251948"/>
            <a:ext cx="8229600" cy="1143000"/>
          </a:xfrm>
        </p:spPr>
        <p:txBody>
          <a:bodyPr anchor="b"/>
          <a:lstStyle>
            <a:lvl1pPr>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1B8ABB09-4A1D-463E-8065-109CC2B7EFAA}" type="datetimeFigureOut">
              <a:rPr lang="ar-SA" smtClean="0"/>
              <a:t>06/06/1440</a:t>
            </a:fld>
            <a:endParaRPr lang="ar-SA"/>
          </a:p>
        </p:txBody>
      </p:sp>
      <p:sp>
        <p:nvSpPr>
          <p:cNvPr id="8" name="عنصر نائب للتذييل 7"/>
          <p:cNvSpPr>
            <a:spLocks noGrp="1"/>
          </p:cNvSpPr>
          <p:nvPr>
            <p:ph type="ftr" sz="quarter" idx="11"/>
          </p:nvPr>
        </p:nvSpPr>
        <p:spPr/>
        <p:txBody>
          <a:bodyPr/>
          <a:lstStyle>
            <a:extLst/>
          </a:lstStyle>
          <a:p>
            <a:endParaRPr lang="ar-SA"/>
          </a:p>
        </p:txBody>
      </p:sp>
      <p:sp>
        <p:nvSpPr>
          <p:cNvPr id="9" name="عنصر نائب لرقم الشريحة 8"/>
          <p:cNvSpPr>
            <a:spLocks noGrp="1"/>
          </p:cNvSpPr>
          <p:nvPr>
            <p:ph type="sldNum" sz="quarter" idx="12"/>
          </p:nvPr>
        </p:nvSpPr>
        <p:spPr>
          <a:xfrm>
            <a:off x="8641080" y="6514568"/>
            <a:ext cx="464288" cy="274320"/>
          </a:xfrm>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53218"/>
            <a:ext cx="8229600" cy="1143000"/>
          </a:xfrm>
        </p:spPr>
        <p:txBody>
          <a:bodyP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1B8ABB09-4A1D-463E-8065-109CC2B7EFAA}" type="datetimeFigureOut">
              <a:rPr lang="ar-SA" smtClean="0"/>
              <a:t>06/06/1440</a:t>
            </a:fld>
            <a:endParaRPr lang="ar-SA"/>
          </a:p>
        </p:txBody>
      </p:sp>
      <p:sp>
        <p:nvSpPr>
          <p:cNvPr id="4" name="عنصر نائب للتذييل 3"/>
          <p:cNvSpPr>
            <a:spLocks noGrp="1"/>
          </p:cNvSpPr>
          <p:nvPr>
            <p:ph type="ftr" sz="quarter" idx="11"/>
          </p:nvPr>
        </p:nvSpPr>
        <p:spPr/>
        <p:txBody>
          <a:bodyPr/>
          <a:lstStyle>
            <a:extLst/>
          </a:lstStyle>
          <a:p>
            <a:endParaRPr lang="ar-SA"/>
          </a:p>
        </p:txBody>
      </p:sp>
      <p:sp>
        <p:nvSpPr>
          <p:cNvPr id="5" name="عنصر نائب لرقم الشريحة 4"/>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7" name="مستطيل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extLst/>
          </a:lstStyle>
          <a:p>
            <a:fld id="{1B8ABB09-4A1D-463E-8065-109CC2B7EFAA}" type="datetimeFigureOut">
              <a:rPr lang="ar-SA" smtClean="0"/>
              <a:t>06/06/1440</a:t>
            </a:fld>
            <a:endParaRPr lang="ar-SA"/>
          </a:p>
        </p:txBody>
      </p:sp>
      <p:sp>
        <p:nvSpPr>
          <p:cNvPr id="3" name="عنصر نائب للتذييل 2"/>
          <p:cNvSpPr>
            <a:spLocks noGrp="1"/>
          </p:cNvSpPr>
          <p:nvPr>
            <p:ph type="ftr" sz="quarter" idx="11"/>
          </p:nvPr>
        </p:nvSpPr>
        <p:spPr/>
        <p:txBody>
          <a:bodyPr/>
          <a:lstStyle>
            <a:extLst/>
          </a:lstStyle>
          <a:p>
            <a:endParaRPr lang="ar-SA"/>
          </a:p>
        </p:txBody>
      </p:sp>
      <p:sp>
        <p:nvSpPr>
          <p:cNvPr id="4" name="عنصر نائب لرقم الشريحة 3"/>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1">
        <a:schemeClr val="bg2"/>
      </p:bgRef>
    </p:bg>
    <p:spTree>
      <p:nvGrpSpPr>
        <p:cNvPr id="1" name=""/>
        <p:cNvGrpSpPr/>
        <p:nvPr/>
      </p:nvGrpSpPr>
      <p:grpSpPr>
        <a:xfrm>
          <a:off x="0" y="0"/>
          <a:ext cx="0" cy="0"/>
          <a:chOff x="0" y="0"/>
          <a:chExt cx="0" cy="0"/>
        </a:xfrm>
      </p:grpSpPr>
      <p:sp>
        <p:nvSpPr>
          <p:cNvPr id="8" name="مستطيل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4963136" y="304800"/>
            <a:ext cx="3931920" cy="762000"/>
          </a:xfrm>
        </p:spPr>
        <p:txBody>
          <a:bodyPr anchor="b"/>
          <a:lstStyle>
            <a:lvl1pPr marL="0" algn="r">
              <a:buNone/>
              <a:defRPr sz="2000" b="1"/>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9" name="عنصر نائب للتاريخ 8"/>
          <p:cNvSpPr>
            <a:spLocks noGrp="1"/>
          </p:cNvSpPr>
          <p:nvPr>
            <p:ph type="dt" sz="half" idx="10"/>
          </p:nvPr>
        </p:nvSpPr>
        <p:spPr>
          <a:xfrm>
            <a:off x="5562600" y="6513670"/>
            <a:ext cx="3002280" cy="274320"/>
          </a:xfrm>
        </p:spPr>
        <p:txBody>
          <a:bodyPr vert="horz" rtlCol="0"/>
          <a:lstStyle>
            <a:extLst/>
          </a:lstStyle>
          <a:p>
            <a:fld id="{1B8ABB09-4A1D-463E-8065-109CC2B7EFAA}" type="datetimeFigureOut">
              <a:rPr lang="ar-SA" smtClean="0"/>
              <a:t>06/06/1440</a:t>
            </a:fld>
            <a:endParaRPr lang="ar-SA"/>
          </a:p>
        </p:txBody>
      </p:sp>
      <p:sp>
        <p:nvSpPr>
          <p:cNvPr id="10" name="عنصر نائب لرقم الشريحة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0B34F065-1154-456A-91E3-76DE8E75E17B}" type="slidenum">
              <a:rPr lang="ar-SA" smtClean="0"/>
              <a:t>‹#›</a:t>
            </a:fld>
            <a:endParaRPr lang="ar-SA"/>
          </a:p>
        </p:txBody>
      </p:sp>
      <p:sp>
        <p:nvSpPr>
          <p:cNvPr id="11" name="عنصر نائب للتذييل 10"/>
          <p:cNvSpPr>
            <a:spLocks noGrp="1"/>
          </p:cNvSpPr>
          <p:nvPr>
            <p:ph type="ftr" sz="quarter" idx="12"/>
          </p:nvPr>
        </p:nvSpPr>
        <p:spPr>
          <a:xfrm>
            <a:off x="1600200" y="6513670"/>
            <a:ext cx="3907464" cy="274320"/>
          </a:xfrm>
        </p:spPr>
        <p:txBody>
          <a:bodyPr vert="horz" rtlCol="0"/>
          <a:lstStyle>
            <a:extLst/>
          </a:lstStyle>
          <a:p>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06/06/1440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
        <p:nvSpPr>
          <p:cNvPr id="8" name="عنصر نائب للمحتوى 7"/>
          <p:cNvSpPr>
            <a:spLocks noGrp="1"/>
          </p:cNvSpPr>
          <p:nvPr>
            <p:ph sz="quarter" idx="1"/>
          </p:nvPr>
        </p:nvSpPr>
        <p:spPr>
          <a:xfrm>
            <a:off x="914400" y="1447800"/>
            <a:ext cx="7772400" cy="4572000"/>
          </a:xfrm>
        </p:spPr>
        <p:txBody>
          <a:bodyPr vert="horz"/>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3040443" y="4724400"/>
            <a:ext cx="5486400" cy="664536"/>
          </a:xfrm>
        </p:spPr>
        <p:txBody>
          <a:bodyPr anchor="b"/>
          <a:lstStyle>
            <a:lvl1pPr marL="0" algn="r">
              <a:buNone/>
              <a:defRPr sz="2000" b="1"/>
            </a:lvl1pPr>
            <a:extLst/>
          </a:lstStyle>
          <a:p>
            <a:r>
              <a:rPr kumimoji="0" lang="ar-SA" smtClean="0"/>
              <a:t>انقر لتحرير نمط العنوان الرئيسي</a:t>
            </a:r>
            <a:endParaRPr kumimoji="0" lang="en-US"/>
          </a:p>
        </p:txBody>
      </p:sp>
      <p:sp>
        <p:nvSpPr>
          <p:cNvPr id="4" name="عنصر نائب للنص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
        <p:nvSpPr>
          <p:cNvPr id="13" name="عنصر نائب للصورة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ar-SA" smtClean="0">
                <a:solidFill>
                  <a:schemeClr val="lt1"/>
                </a:solidFill>
                <a:latin typeface="+mn-lt"/>
                <a:ea typeface="+mn-ea"/>
                <a:cs typeface="+mn-cs"/>
              </a:rPr>
              <a:t>انقر فوق الأيقونة لإضافة صورة</a:t>
            </a:r>
            <a:endParaRPr kumimoji="0" lang="en-US" dirty="0">
              <a:solidFill>
                <a:schemeClr val="lt1"/>
              </a:solidFill>
              <a:latin typeface="+mn-lt"/>
              <a:ea typeface="+mn-ea"/>
              <a:cs typeface="+mn-cs"/>
            </a:endParaRPr>
          </a:p>
        </p:txBody>
      </p:sp>
      <p:sp>
        <p:nvSpPr>
          <p:cNvPr id="8" name="عنصر نائب للتاريخ 7"/>
          <p:cNvSpPr>
            <a:spLocks noGrp="1"/>
          </p:cNvSpPr>
          <p:nvPr>
            <p:ph type="dt" sz="half" idx="10"/>
          </p:nvPr>
        </p:nvSpPr>
        <p:spPr>
          <a:xfrm>
            <a:off x="5562600" y="6509004"/>
            <a:ext cx="3002280" cy="274320"/>
          </a:xfrm>
        </p:spPr>
        <p:txBody>
          <a:bodyPr vert="horz" rtlCol="0"/>
          <a:lstStyle>
            <a:extLst/>
          </a:lstStyle>
          <a:p>
            <a:fld id="{1B8ABB09-4A1D-463E-8065-109CC2B7EFAA}" type="datetimeFigureOut">
              <a:rPr lang="ar-SA" smtClean="0"/>
              <a:t>06/06/1440</a:t>
            </a:fld>
            <a:endParaRPr lang="ar-SA"/>
          </a:p>
        </p:txBody>
      </p:sp>
      <p:sp>
        <p:nvSpPr>
          <p:cNvPr id="9" name="عنصر نائب لرقم الشريحة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0B34F065-1154-456A-91E3-76DE8E75E17B}" type="slidenum">
              <a:rPr lang="ar-SA" smtClean="0"/>
              <a:t>‹#›</a:t>
            </a:fld>
            <a:endParaRPr lang="ar-SA"/>
          </a:p>
        </p:txBody>
      </p:sp>
      <p:sp>
        <p:nvSpPr>
          <p:cNvPr id="10" name="عنصر نائب للتذييل 9"/>
          <p:cNvSpPr>
            <a:spLocks noGrp="1"/>
          </p:cNvSpPr>
          <p:nvPr>
            <p:ph type="ftr" sz="quarter" idx="12"/>
          </p:nvPr>
        </p:nvSpPr>
        <p:spPr>
          <a:xfrm>
            <a:off x="1600200" y="6509004"/>
            <a:ext cx="3907464" cy="274320"/>
          </a:xfrm>
        </p:spPr>
        <p:txBody>
          <a:bodyPr vert="horz" rtlCol="0"/>
          <a:lstStyle>
            <a:extLst/>
          </a:lstStyle>
          <a:p>
            <a:endParaRPr lang="ar-SA"/>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06/06/1440</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lvl1pPr algn="l">
              <a:defRPr/>
            </a:lvl1pPr>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06/06/1440</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3">
        <a:schemeClr val="bg1"/>
      </p:bgRef>
    </p:bg>
    <p:spTree>
      <p:nvGrpSpPr>
        <p:cNvPr id="1" name=""/>
        <p:cNvGrpSpPr/>
        <p:nvPr/>
      </p:nvGrpSpPr>
      <p:grpSpPr>
        <a:xfrm>
          <a:off x="0" y="0"/>
          <a:ext cx="0" cy="0"/>
          <a:chOff x="0" y="0"/>
          <a:chExt cx="0" cy="0"/>
        </a:xfrm>
      </p:grpSpPr>
      <p:sp>
        <p:nvSpPr>
          <p:cNvPr id="11" name="مستطيل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مستطيل مستدير الزوايا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عنوان 1"/>
          <p:cNvSpPr>
            <a:spLocks noGrp="1"/>
          </p:cNvSpPr>
          <p:nvPr>
            <p:ph type="title"/>
          </p:nvPr>
        </p:nvSpPr>
        <p:spPr>
          <a:xfrm>
            <a:off x="722313" y="952500"/>
            <a:ext cx="7772400" cy="1362075"/>
          </a:xfrm>
        </p:spPr>
        <p:txBody>
          <a:bodyPr anchor="b" anchorCtr="0"/>
          <a:lstStyle>
            <a:lvl1pPr algn="l">
              <a:buNone/>
              <a:defRPr sz="4000" b="0" cap="none"/>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06/06/1440</a:t>
            </a:fld>
            <a:endParaRPr lang="ar-SA"/>
          </a:p>
        </p:txBody>
      </p:sp>
      <p:sp>
        <p:nvSpPr>
          <p:cNvPr id="5" name="عنصر نائب للتذييل 4"/>
          <p:cNvSpPr>
            <a:spLocks noGrp="1"/>
          </p:cNvSpPr>
          <p:nvPr>
            <p:ph type="ftr" sz="quarter" idx="11"/>
          </p:nvPr>
        </p:nvSpPr>
        <p:spPr>
          <a:xfrm>
            <a:off x="800100" y="6172200"/>
            <a:ext cx="4000500" cy="457200"/>
          </a:xfrm>
        </p:spPr>
        <p:txBody>
          <a:bodyPr/>
          <a:lstStyle/>
          <a:p>
            <a:endParaRPr lang="ar-SA"/>
          </a:p>
        </p:txBody>
      </p:sp>
      <p:sp>
        <p:nvSpPr>
          <p:cNvPr id="7" name="مستطيل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مستطيل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مستطيل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عنصر نائب لرقم الشريحة 5"/>
          <p:cNvSpPr>
            <a:spLocks noGrp="1"/>
          </p:cNvSpPr>
          <p:nvPr>
            <p:ph type="sldNum" sz="quarter" idx="12"/>
          </p:nvPr>
        </p:nvSpPr>
        <p:spPr>
          <a:xfrm>
            <a:off x="146304" y="6208776"/>
            <a:ext cx="457200" cy="457200"/>
          </a:xfrm>
        </p:spPr>
        <p:txBody>
          <a:bodyPr/>
          <a:lstStyle/>
          <a:p>
            <a:fld id="{0B34F065-1154-456A-91E3-76DE8E75E17B}" type="slidenum">
              <a:rPr lang="ar-SA" smtClean="0"/>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1B8ABB09-4A1D-463E-8065-109CC2B7EFAA}" type="datetimeFigureOut">
              <a:rPr lang="ar-SA" smtClean="0"/>
              <a:t>06/06/1440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
        <p:nvSpPr>
          <p:cNvPr id="9" name="عنصر نائب للمحتوى 8"/>
          <p:cNvSpPr>
            <a:spLocks noGrp="1"/>
          </p:cNvSpPr>
          <p:nvPr>
            <p:ph sz="quarter" idx="1"/>
          </p:nvPr>
        </p:nvSpPr>
        <p:spPr>
          <a:xfrm>
            <a:off x="914400" y="1447800"/>
            <a:ext cx="3749040" cy="4572000"/>
          </a:xfrm>
        </p:spPr>
        <p:txBody>
          <a:bodyPr vert="horz"/>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1" name="عنصر نائب للمحتوى 10"/>
          <p:cNvSpPr>
            <a:spLocks noGrp="1"/>
          </p:cNvSpPr>
          <p:nvPr>
            <p:ph sz="quarter" idx="2"/>
          </p:nvPr>
        </p:nvSpPr>
        <p:spPr>
          <a:xfrm>
            <a:off x="4933950" y="1447800"/>
            <a:ext cx="3749040" cy="4572000"/>
          </a:xfrm>
        </p:spPr>
        <p:txBody>
          <a:bodyPr vert="horz"/>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273050"/>
            <a:ext cx="7772400" cy="1143000"/>
          </a:xfrm>
        </p:spPr>
        <p:txBody>
          <a:bodyPr anchor="b" anchorCtr="0"/>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7" name="عنصر نائب للتاريخ 6"/>
          <p:cNvSpPr>
            <a:spLocks noGrp="1"/>
          </p:cNvSpPr>
          <p:nvPr>
            <p:ph type="dt" sz="half" idx="10"/>
          </p:nvPr>
        </p:nvSpPr>
        <p:spPr/>
        <p:txBody>
          <a:bodyPr/>
          <a:lstStyle/>
          <a:p>
            <a:fld id="{1B8ABB09-4A1D-463E-8065-109CC2B7EFAA}" type="datetimeFigureOut">
              <a:rPr lang="ar-SA" smtClean="0"/>
              <a:t>06/06/1440</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
        <p:nvSpPr>
          <p:cNvPr id="11" name="عنصر نائب للمحتوى 10"/>
          <p:cNvSpPr>
            <a:spLocks noGrp="1"/>
          </p:cNvSpPr>
          <p:nvPr>
            <p:ph sz="half" idx="2"/>
          </p:nvPr>
        </p:nvSpPr>
        <p:spPr>
          <a:xfrm>
            <a:off x="914400" y="2247900"/>
            <a:ext cx="3733800" cy="3886200"/>
          </a:xfrm>
        </p:spPr>
        <p:txBody>
          <a:bodyPr vert="horz"/>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half" idx="4"/>
          </p:nvPr>
        </p:nvSpPr>
        <p:spPr>
          <a:xfrm>
            <a:off x="4953000" y="2247900"/>
            <a:ext cx="3733800" cy="3886200"/>
          </a:xfrm>
        </p:spPr>
        <p:txBody>
          <a:bodyPr vert="horz"/>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1B8ABB09-4A1D-463E-8065-109CC2B7EFAA}" type="datetimeFigureOut">
              <a:rPr lang="ar-SA" smtClean="0"/>
              <a:t>06/06/1440</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06/06/1440</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8" name="مستطيل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مستطيل مستدير الزوايا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عنوان 1"/>
          <p:cNvSpPr>
            <a:spLocks noGrp="1"/>
          </p:cNvSpPr>
          <p:nvPr>
            <p:ph type="title"/>
          </p:nvPr>
        </p:nvSpPr>
        <p:spPr>
          <a:xfrm>
            <a:off x="914400" y="273050"/>
            <a:ext cx="7772400" cy="1143000"/>
          </a:xfrm>
        </p:spPr>
        <p:txBody>
          <a:bodyPr anchor="b" anchorCtr="0"/>
          <a:lstStyle>
            <a:lvl1pPr algn="l">
              <a:buNone/>
              <a:defRPr sz="4000" b="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06/06/1440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
        <p:nvSpPr>
          <p:cNvPr id="11" name="عنصر نائب للمحتوى 10"/>
          <p:cNvSpPr>
            <a:spLocks noGrp="1"/>
          </p:cNvSpPr>
          <p:nvPr>
            <p:ph sz="quarter" idx="1"/>
          </p:nvPr>
        </p:nvSpPr>
        <p:spPr>
          <a:xfrm>
            <a:off x="2971800" y="1600200"/>
            <a:ext cx="5715000" cy="4495800"/>
          </a:xfrm>
        </p:spPr>
        <p:txBody>
          <a:bodyPr vert="horz"/>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ar-SA" smtClean="0"/>
              <a:t>انقر لتحرير نمط العنوان الرئيسي</a:t>
            </a:r>
            <a:endParaRPr kumimoji="0" lang="en-US"/>
          </a:p>
        </p:txBody>
      </p:sp>
      <p:sp>
        <p:nvSpPr>
          <p:cNvPr id="4" name="عنصر نائب للنص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06/06/1440</a:t>
            </a:fld>
            <a:endParaRPr lang="ar-SA"/>
          </a:p>
        </p:txBody>
      </p:sp>
      <p:sp>
        <p:nvSpPr>
          <p:cNvPr id="6" name="عنصر نائب للتذييل 5"/>
          <p:cNvSpPr>
            <a:spLocks noGrp="1"/>
          </p:cNvSpPr>
          <p:nvPr>
            <p:ph type="ftr" sz="quarter" idx="11"/>
          </p:nvPr>
        </p:nvSpPr>
        <p:spPr>
          <a:xfrm>
            <a:off x="914400" y="6172200"/>
            <a:ext cx="3886200" cy="457200"/>
          </a:xfrm>
        </p:spPr>
        <p:txBody>
          <a:bodyPr/>
          <a:lstStyle/>
          <a:p>
            <a:endParaRPr lang="ar-SA"/>
          </a:p>
        </p:txBody>
      </p:sp>
      <p:sp>
        <p:nvSpPr>
          <p:cNvPr id="7" name="عنصر نائب لرقم الشريحة 6"/>
          <p:cNvSpPr>
            <a:spLocks noGrp="1"/>
          </p:cNvSpPr>
          <p:nvPr>
            <p:ph type="sldNum" sz="quarter" idx="12"/>
          </p:nvPr>
        </p:nvSpPr>
        <p:spPr>
          <a:xfrm>
            <a:off x="146304" y="6208776"/>
            <a:ext cx="457200" cy="457200"/>
          </a:xfrm>
        </p:spPr>
        <p:txBody>
          <a:bodyPr/>
          <a:lstStyle/>
          <a:p>
            <a:fld id="{0B34F065-1154-456A-91E3-76DE8E75E17B}" type="slidenum">
              <a:rPr lang="ar-SA" smtClean="0"/>
              <a:t>‹#›</a:t>
            </a:fld>
            <a:endParaRPr lang="ar-SA"/>
          </a:p>
        </p:txBody>
      </p:sp>
      <p:sp>
        <p:nvSpPr>
          <p:cNvPr id="11" name="مستطيل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مستطيل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عنصر نائب للصورة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ar-SA" smtClean="0"/>
              <a:t>انقر فوق الأيقونة لإضافة صورة</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مستطيل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مستطيل مستدير الزوايا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عنصر نائب للعنوان 21"/>
          <p:cNvSpPr>
            <a:spLocks noGrp="1"/>
          </p:cNvSpPr>
          <p:nvPr>
            <p:ph type="title"/>
          </p:nvPr>
        </p:nvSpPr>
        <p:spPr>
          <a:xfrm>
            <a:off x="914400" y="274638"/>
            <a:ext cx="7772400" cy="1143000"/>
          </a:xfrm>
          <a:prstGeom prst="rect">
            <a:avLst/>
          </a:prstGeom>
        </p:spPr>
        <p:txBody>
          <a:bodyPr bIns="91440" anchor="b" anchorCtr="0">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B8ABB09-4A1D-463E-8065-109CC2B7EFAA}" type="datetimeFigureOut">
              <a:rPr lang="ar-SA" smtClean="0"/>
              <a:t>06/06/1440</a:t>
            </a:fld>
            <a:endParaRPr lang="ar-SA"/>
          </a:p>
        </p:txBody>
      </p:sp>
      <p:sp>
        <p:nvSpPr>
          <p:cNvPr id="3" name="عنصر نائب للتذييل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ar-SA"/>
          </a:p>
        </p:txBody>
      </p:sp>
      <p:sp>
        <p:nvSpPr>
          <p:cNvPr id="23" name="عنصر نائب لرقم الشريحة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274320" indent="-274320" algn="r" rtl="1"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r" rtl="1"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r" rtl="1"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r" rtl="1"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r" rtl="1"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r" rtl="1"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r" rtl="1"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r" rtl="1"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مستطيل ذو زوايا قطرية مستديرة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عنصر نائب للتذييل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ar-SA"/>
          </a:p>
        </p:txBody>
      </p:sp>
      <p:sp>
        <p:nvSpPr>
          <p:cNvPr id="14" name="عنصر نائب للتاريخ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1B8ABB09-4A1D-463E-8065-109CC2B7EFAA}" type="datetimeFigureOut">
              <a:rPr lang="ar-SA" smtClean="0"/>
              <a:t>06/06/1440</a:t>
            </a:fld>
            <a:endParaRPr lang="ar-SA"/>
          </a:p>
        </p:txBody>
      </p:sp>
      <p:sp>
        <p:nvSpPr>
          <p:cNvPr id="23" name="عنصر نائب لرقم الشريحة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0B34F065-1154-456A-91E3-76DE8E75E17B}" type="slidenum">
              <a:rPr lang="ar-SA" smtClean="0"/>
              <a:t>‹#›</a:t>
            </a:fld>
            <a:endParaRPr lang="ar-SA"/>
          </a:p>
        </p:txBody>
      </p:sp>
      <p:sp>
        <p:nvSpPr>
          <p:cNvPr id="22" name="عنصر نائب للعنوان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54864" algn="r" rtl="1"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r" rtl="1"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r" rtl="1"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r" rtl="1"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r" rtl="1"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r" rtl="1"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r" rtl="1"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r" rtl="1"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r" rtl="1"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r" rtl="1"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1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8.xml"/><Relationship Id="rId5" Type="http://schemas.openxmlformats.org/officeDocument/2006/relationships/image" Target="../media/image16.png"/><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picture\بسم الله\439390wome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24744"/>
            <a:ext cx="8316416"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24077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ØµÙØ±Ø© Ø°Ø§Øª ØµÙ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692696"/>
            <a:ext cx="7776864" cy="561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0251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412776"/>
            <a:ext cx="8229600" cy="4713387"/>
          </a:xfrm>
          <a:solidFill>
            <a:schemeClr val="accent5">
              <a:lumMod val="60000"/>
              <a:lumOff val="40000"/>
            </a:schemeClr>
          </a:solidFill>
        </p:spPr>
        <p:txBody>
          <a:bodyPr/>
          <a:lstStyle/>
          <a:p>
            <a:pPr algn="just" rtl="0">
              <a:lnSpc>
                <a:spcPct val="150000"/>
              </a:lnSpc>
            </a:pPr>
            <a:r>
              <a:rPr lang="en-US" dirty="0">
                <a:latin typeface="Times New Roman"/>
                <a:ea typeface="Calibri"/>
              </a:rPr>
              <a:t>The backup of blood into the pulmonary vasculature resulting from inadequate left ventricular function causes an increased </a:t>
            </a:r>
            <a:r>
              <a:rPr lang="en-US" dirty="0" smtClean="0">
                <a:latin typeface="Times New Roman"/>
                <a:ea typeface="Calibri"/>
              </a:rPr>
              <a:t>micro vascular </a:t>
            </a:r>
            <a:r>
              <a:rPr lang="en-US" dirty="0">
                <a:latin typeface="Times New Roman"/>
                <a:ea typeface="Calibri"/>
              </a:rPr>
              <a:t>pressure, and fluid begins to leak into the interstitial space and the alveoli. </a:t>
            </a:r>
            <a:endParaRPr lang="ar-EG" dirty="0"/>
          </a:p>
        </p:txBody>
      </p:sp>
    </p:spTree>
    <p:extLst>
      <p:ext uri="{BB962C8B-B14F-4D97-AF65-F5344CB8AC3E}">
        <p14:creationId xmlns:p14="http://schemas.microsoft.com/office/powerpoint/2010/main" val="19128030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764704"/>
            <a:ext cx="8229600" cy="5904656"/>
          </a:xfrm>
        </p:spPr>
        <p:txBody>
          <a:bodyPr>
            <a:normAutofit fontScale="92500" lnSpcReduction="10000"/>
          </a:bodyPr>
          <a:lstStyle/>
          <a:p>
            <a:pPr lvl="1" algn="l" rtl="0">
              <a:lnSpc>
                <a:spcPct val="170000"/>
              </a:lnSpc>
            </a:pPr>
            <a:r>
              <a:rPr lang="en-US" dirty="0" smtClean="0"/>
              <a:t>elevated </a:t>
            </a:r>
            <a:r>
              <a:rPr lang="en-US" dirty="0"/>
              <a:t>pulmonary venous pressure </a:t>
            </a:r>
            <a:endParaRPr lang="en-US" sz="2400" dirty="0"/>
          </a:p>
          <a:p>
            <a:pPr lvl="1" algn="l" rtl="0">
              <a:lnSpc>
                <a:spcPct val="170000"/>
              </a:lnSpc>
            </a:pPr>
            <a:r>
              <a:rPr lang="en-US" dirty="0"/>
              <a:t>increased left ventricular end-diastolic pressure and left atrial pressure </a:t>
            </a:r>
            <a:endParaRPr lang="en-US" sz="2400" dirty="0" smtClean="0"/>
          </a:p>
          <a:p>
            <a:pPr lvl="1" algn="l" rtl="0">
              <a:lnSpc>
                <a:spcPct val="170000"/>
              </a:lnSpc>
            </a:pPr>
            <a:r>
              <a:rPr lang="en-US" dirty="0" smtClean="0"/>
              <a:t>edema </a:t>
            </a:r>
            <a:r>
              <a:rPr lang="en-US" dirty="0"/>
              <a:t>fluid breaks through the lung epithelium</a:t>
            </a:r>
            <a:endParaRPr lang="en-US" sz="2400" dirty="0"/>
          </a:p>
          <a:p>
            <a:pPr lvl="1" algn="l" rtl="0">
              <a:lnSpc>
                <a:spcPct val="170000"/>
              </a:lnSpc>
            </a:pPr>
            <a:r>
              <a:rPr lang="en-US" dirty="0"/>
              <a:t> flooding the alveoli with protein-poor fluid </a:t>
            </a:r>
            <a:endParaRPr lang="en-US" dirty="0" smtClean="0"/>
          </a:p>
          <a:p>
            <a:pPr marL="457200" lvl="1" indent="0" algn="l" rtl="0">
              <a:lnSpc>
                <a:spcPct val="170000"/>
              </a:lnSpc>
              <a:buNone/>
            </a:pPr>
            <a:endParaRPr lang="en-US" sz="2400" dirty="0" smtClean="0"/>
          </a:p>
          <a:p>
            <a:pPr lvl="1" algn="l" rtl="0">
              <a:lnSpc>
                <a:spcPct val="170000"/>
              </a:lnSpc>
            </a:pPr>
            <a:r>
              <a:rPr lang="en-US" dirty="0" smtClean="0"/>
              <a:t>increase </a:t>
            </a:r>
            <a:r>
              <a:rPr lang="en-US" dirty="0"/>
              <a:t>in the vascular permeability of the lung </a:t>
            </a:r>
            <a:endParaRPr lang="en-US" sz="2400" dirty="0"/>
          </a:p>
          <a:p>
            <a:pPr lvl="1" algn="l" rtl="0">
              <a:lnSpc>
                <a:spcPct val="170000"/>
              </a:lnSpc>
            </a:pPr>
            <a:r>
              <a:rPr lang="en-US" dirty="0"/>
              <a:t>resulting in an increased flux of fluid and protein into the lung </a:t>
            </a:r>
            <a:r>
              <a:rPr lang="en-US" dirty="0" smtClean="0"/>
              <a:t>interstitial </a:t>
            </a:r>
            <a:r>
              <a:rPr lang="en-US" dirty="0"/>
              <a:t>and air spaces </a:t>
            </a:r>
            <a:endParaRPr lang="en-US" sz="2400" dirty="0"/>
          </a:p>
        </p:txBody>
      </p:sp>
      <p:graphicFrame>
        <p:nvGraphicFramePr>
          <p:cNvPr id="4" name="رسم تخطيطي 3"/>
          <p:cNvGraphicFramePr/>
          <p:nvPr>
            <p:extLst>
              <p:ext uri="{D42A27DB-BD31-4B8C-83A1-F6EECF244321}">
                <p14:modId xmlns:p14="http://schemas.microsoft.com/office/powerpoint/2010/main" val="1930274385"/>
              </p:ext>
            </p:extLst>
          </p:nvPr>
        </p:nvGraphicFramePr>
        <p:xfrm>
          <a:off x="611560" y="260648"/>
          <a:ext cx="7632848" cy="6638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رسم تخطيطي 4"/>
          <p:cNvGraphicFramePr/>
          <p:nvPr>
            <p:extLst>
              <p:ext uri="{D42A27DB-BD31-4B8C-83A1-F6EECF244321}">
                <p14:modId xmlns:p14="http://schemas.microsoft.com/office/powerpoint/2010/main" val="247259584"/>
              </p:ext>
            </p:extLst>
          </p:nvPr>
        </p:nvGraphicFramePr>
        <p:xfrm>
          <a:off x="539552" y="1988840"/>
          <a:ext cx="7632848" cy="66384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رسم تخطيطي 5"/>
          <p:cNvGraphicFramePr/>
          <p:nvPr>
            <p:extLst>
              <p:ext uri="{D42A27DB-BD31-4B8C-83A1-F6EECF244321}">
                <p14:modId xmlns:p14="http://schemas.microsoft.com/office/powerpoint/2010/main" val="645743142"/>
              </p:ext>
            </p:extLst>
          </p:nvPr>
        </p:nvGraphicFramePr>
        <p:xfrm>
          <a:off x="467544" y="4005064"/>
          <a:ext cx="7632848" cy="66384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26687993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764704"/>
            <a:ext cx="7560840" cy="50123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20363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l" rtl="0"/>
            <a:r>
              <a:rPr lang="en-US" b="1" dirty="0">
                <a:solidFill>
                  <a:srgbClr val="FF0000"/>
                </a:solidFill>
                <a:latin typeface="Andalus" pitchFamily="18" charset="-78"/>
                <a:cs typeface="Andalus" pitchFamily="18" charset="-78"/>
              </a:rPr>
              <a:t>Etiology</a:t>
            </a:r>
            <a:endParaRPr lang="ar-EG" b="1" dirty="0">
              <a:solidFill>
                <a:srgbClr val="FF0000"/>
              </a:solidFill>
              <a:latin typeface="Andalus" pitchFamily="18" charset="-78"/>
              <a:cs typeface="Andalus" pitchFamily="18" charset="-78"/>
            </a:endParaRPr>
          </a:p>
        </p:txBody>
      </p:sp>
      <p:sp>
        <p:nvSpPr>
          <p:cNvPr id="3" name="عنصر نائب للمحتوى 2"/>
          <p:cNvSpPr>
            <a:spLocks noGrp="1"/>
          </p:cNvSpPr>
          <p:nvPr>
            <p:ph idx="1"/>
          </p:nvPr>
        </p:nvSpPr>
        <p:spPr>
          <a:xfrm>
            <a:off x="323528" y="1628800"/>
            <a:ext cx="8229600" cy="4525963"/>
          </a:xfrm>
          <a:solidFill>
            <a:schemeClr val="accent5">
              <a:lumMod val="60000"/>
              <a:lumOff val="40000"/>
            </a:schemeClr>
          </a:solidFill>
        </p:spPr>
        <p:txBody>
          <a:bodyPr>
            <a:normAutofit fontScale="85000" lnSpcReduction="20000"/>
          </a:bodyPr>
          <a:lstStyle/>
          <a:p>
            <a:pPr marL="0" lvl="0" indent="0" algn="just" rtl="0">
              <a:lnSpc>
                <a:spcPct val="150000"/>
              </a:lnSpc>
              <a:buNone/>
            </a:pPr>
            <a:r>
              <a:rPr lang="en-US" sz="3600" b="1" dirty="0" smtClean="0">
                <a:latin typeface="Andalus" pitchFamily="18" charset="-78"/>
                <a:cs typeface="Andalus" pitchFamily="18" charset="-78"/>
              </a:rPr>
              <a:t>1- </a:t>
            </a:r>
            <a:r>
              <a:rPr lang="en-US" sz="3600" b="1" dirty="0">
                <a:latin typeface="Andalus" pitchFamily="18" charset="-78"/>
                <a:ea typeface="Calibri"/>
                <a:cs typeface="Andalus" pitchFamily="18" charset="-78"/>
              </a:rPr>
              <a:t>Cardiogenic pulmonary </a:t>
            </a:r>
            <a:r>
              <a:rPr lang="en-US" sz="3600" b="1" dirty="0" smtClean="0">
                <a:latin typeface="Andalus" pitchFamily="18" charset="-78"/>
                <a:ea typeface="Calibri"/>
                <a:cs typeface="Andalus" pitchFamily="18" charset="-78"/>
              </a:rPr>
              <a:t>oedema:</a:t>
            </a:r>
            <a:endParaRPr lang="en-US" sz="3600" b="1" dirty="0">
              <a:latin typeface="Andalus" pitchFamily="18" charset="-78"/>
              <a:ea typeface="Calibri"/>
              <a:cs typeface="Andalus" pitchFamily="18" charset="-78"/>
            </a:endParaRPr>
          </a:p>
          <a:p>
            <a:pPr lvl="0" algn="just" rtl="0">
              <a:lnSpc>
                <a:spcPct val="150000"/>
              </a:lnSpc>
            </a:pPr>
            <a:r>
              <a:rPr lang="en-US" dirty="0">
                <a:solidFill>
                  <a:srgbClr val="000000"/>
                </a:solidFill>
                <a:latin typeface="Times New Roman"/>
                <a:ea typeface="Calibri"/>
              </a:rPr>
              <a:t>Left ventricular failure as a complication of a myocardial </a:t>
            </a:r>
            <a:r>
              <a:rPr lang="en-US" dirty="0" smtClean="0">
                <a:solidFill>
                  <a:srgbClr val="000000"/>
                </a:solidFill>
                <a:latin typeface="Times New Roman"/>
                <a:ea typeface="Calibri"/>
              </a:rPr>
              <a:t>infarction, </a:t>
            </a:r>
            <a:r>
              <a:rPr lang="en-US" dirty="0">
                <a:solidFill>
                  <a:srgbClr val="000000"/>
                </a:solidFill>
                <a:latin typeface="Times New Roman"/>
                <a:ea typeface="Calibri"/>
              </a:rPr>
              <a:t>mitral or aortic valve disease, cardiomyopathy, or other disorders characterized by cardiac dysfunction. </a:t>
            </a:r>
          </a:p>
          <a:p>
            <a:pPr lvl="0" algn="just" rtl="0">
              <a:lnSpc>
                <a:spcPct val="150000"/>
              </a:lnSpc>
            </a:pPr>
            <a:r>
              <a:rPr lang="en-US" dirty="0">
                <a:solidFill>
                  <a:srgbClr val="000000"/>
                </a:solidFill>
                <a:latin typeface="Times New Roman"/>
                <a:ea typeface="Calibri"/>
              </a:rPr>
              <a:t>Fluid overload, e.g., from kidney failure or intravenous therapy which may cause dilatation and failure of the left ventricle.</a:t>
            </a:r>
          </a:p>
          <a:p>
            <a:pPr marL="0" indent="0" algn="l" rtl="0">
              <a:buNone/>
            </a:pPr>
            <a:endParaRPr lang="ar-EG" dirty="0">
              <a:cs typeface="+mj-cs"/>
            </a:endParaRPr>
          </a:p>
        </p:txBody>
      </p:sp>
    </p:spTree>
    <p:extLst>
      <p:ext uri="{BB962C8B-B14F-4D97-AF65-F5344CB8AC3E}">
        <p14:creationId xmlns:p14="http://schemas.microsoft.com/office/powerpoint/2010/main" val="58717520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istrator\Desktop\acute-cardiogenic-pulmonary-oedema-lung-caused-left-sided-heart-failure-resulting-fluid-buildup-alveolar-spaces-592891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548680"/>
            <a:ext cx="7848871" cy="57606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6438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20688"/>
            <a:ext cx="8229600" cy="5505475"/>
          </a:xfrm>
          <a:solidFill>
            <a:schemeClr val="accent5">
              <a:lumMod val="60000"/>
              <a:lumOff val="40000"/>
            </a:schemeClr>
          </a:solidFill>
        </p:spPr>
        <p:txBody>
          <a:bodyPr>
            <a:noAutofit/>
          </a:bodyPr>
          <a:lstStyle/>
          <a:p>
            <a:pPr marL="0" lvl="0" indent="0" algn="just" rtl="0">
              <a:lnSpc>
                <a:spcPct val="170000"/>
              </a:lnSpc>
              <a:buNone/>
            </a:pPr>
            <a:r>
              <a:rPr lang="en-US" sz="2800" b="1" dirty="0" smtClean="0">
                <a:solidFill>
                  <a:srgbClr val="000000"/>
                </a:solidFill>
                <a:latin typeface="Andalus" pitchFamily="18" charset="-78"/>
                <a:ea typeface="Calibri"/>
                <a:cs typeface="Andalus" pitchFamily="18" charset="-78"/>
              </a:rPr>
              <a:t>2- Non-cardiogenic</a:t>
            </a:r>
            <a:endParaRPr lang="en-US" sz="2800" b="1" dirty="0">
              <a:solidFill>
                <a:srgbClr val="000000"/>
              </a:solidFill>
              <a:latin typeface="Andalus" pitchFamily="18" charset="-78"/>
              <a:ea typeface="Calibri"/>
              <a:cs typeface="Andalus" pitchFamily="18" charset="-78"/>
            </a:endParaRPr>
          </a:p>
          <a:p>
            <a:pPr lvl="0" algn="just" rtl="0">
              <a:lnSpc>
                <a:spcPct val="170000"/>
              </a:lnSpc>
              <a:buFont typeface="Wingdings" pitchFamily="2" charset="2"/>
              <a:buChar char="Ø"/>
            </a:pPr>
            <a:r>
              <a:rPr lang="en-US" sz="2000" b="1" dirty="0"/>
              <a:t>Hypertensive crisis</a:t>
            </a:r>
            <a:r>
              <a:rPr lang="en-US" sz="2000" dirty="0"/>
              <a:t>; due to a combination of increased pressures in the right ventricle and pulmonary circulation and also increased systemic vascular resistance and left ventricle contractility increasing the hydrostatic pressure within the pulmonary capillaries leading to extravasation of fluid and edema. </a:t>
            </a:r>
          </a:p>
          <a:p>
            <a:pPr lvl="0" algn="just" rtl="0">
              <a:lnSpc>
                <a:spcPct val="170000"/>
              </a:lnSpc>
              <a:buFont typeface="Wingdings" pitchFamily="2" charset="2"/>
              <a:buChar char="Ø"/>
            </a:pPr>
            <a:r>
              <a:rPr lang="en-US" sz="2000" b="1" dirty="0"/>
              <a:t>Upper airway obstruction </a:t>
            </a:r>
            <a:r>
              <a:rPr lang="en-US" sz="2000" dirty="0"/>
              <a:t>(negative pressure pulmonary edema ) </a:t>
            </a:r>
          </a:p>
          <a:p>
            <a:pPr lvl="0" algn="just" rtl="0">
              <a:lnSpc>
                <a:spcPct val="170000"/>
              </a:lnSpc>
              <a:buFont typeface="Wingdings" pitchFamily="2" charset="2"/>
              <a:buChar char="Ø"/>
            </a:pPr>
            <a:r>
              <a:rPr lang="en-US" sz="2000" b="1" dirty="0"/>
              <a:t>Neurogenic causes </a:t>
            </a:r>
            <a:r>
              <a:rPr lang="en-US" sz="2000" dirty="0"/>
              <a:t>(seizures, head trauma, strangulation, and electrocution). </a:t>
            </a:r>
          </a:p>
          <a:p>
            <a:pPr algn="just" rtl="0">
              <a:lnSpc>
                <a:spcPct val="170000"/>
              </a:lnSpc>
            </a:pPr>
            <a:endParaRPr lang="ar-EG" sz="2400" dirty="0"/>
          </a:p>
        </p:txBody>
      </p:sp>
    </p:spTree>
    <p:extLst>
      <p:ext uri="{BB962C8B-B14F-4D97-AF65-F5344CB8AC3E}">
        <p14:creationId xmlns:p14="http://schemas.microsoft.com/office/powerpoint/2010/main" val="3437594981"/>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20688"/>
            <a:ext cx="8229600" cy="5688632"/>
          </a:xfrm>
          <a:solidFill>
            <a:schemeClr val="accent5">
              <a:lumMod val="60000"/>
              <a:lumOff val="40000"/>
            </a:schemeClr>
          </a:solidFill>
        </p:spPr>
        <p:txBody>
          <a:bodyPr>
            <a:noAutofit/>
          </a:bodyPr>
          <a:lstStyle/>
          <a:p>
            <a:pPr marR="10160" lvl="0" algn="l" rtl="0">
              <a:lnSpc>
                <a:spcPct val="150000"/>
              </a:lnSpc>
              <a:buFont typeface="Wingdings"/>
              <a:buChar char=""/>
              <a:tabLst>
                <a:tab pos="90170" algn="r"/>
              </a:tabLst>
            </a:pPr>
            <a:r>
              <a:rPr lang="en-US" b="1" dirty="0">
                <a:latin typeface="Andalus" pitchFamily="18" charset="-78"/>
                <a:ea typeface="Calibri"/>
                <a:cs typeface="Andalus" pitchFamily="18" charset="-78"/>
              </a:rPr>
              <a:t>Other causes:</a:t>
            </a:r>
          </a:p>
          <a:p>
            <a:pPr marR="10160" lvl="0" algn="l" rtl="0">
              <a:lnSpc>
                <a:spcPct val="150000"/>
              </a:lnSpc>
              <a:buFont typeface="+mj-lt"/>
              <a:buAutoNum type="arabicParenR"/>
              <a:tabLst>
                <a:tab pos="90170" algn="r"/>
              </a:tabLst>
            </a:pPr>
            <a:r>
              <a:rPr lang="en-US" sz="2400" dirty="0">
                <a:solidFill>
                  <a:srgbClr val="000000"/>
                </a:solidFill>
                <a:latin typeface="Times New Roman"/>
                <a:ea typeface="Calibri"/>
              </a:rPr>
              <a:t>Inhalation of hot or toxic gases </a:t>
            </a:r>
            <a:endParaRPr lang="en-US" sz="2000" dirty="0">
              <a:latin typeface="Times New Roman"/>
              <a:ea typeface="Times New Roman"/>
            </a:endParaRPr>
          </a:p>
          <a:p>
            <a:pPr marR="10160" lvl="0" algn="l" rtl="0">
              <a:lnSpc>
                <a:spcPct val="150000"/>
              </a:lnSpc>
              <a:buFont typeface="+mj-lt"/>
              <a:buAutoNum type="arabicParenR"/>
              <a:tabLst>
                <a:tab pos="90170" algn="r"/>
              </a:tabLst>
            </a:pPr>
            <a:r>
              <a:rPr lang="en-US" sz="2400" dirty="0">
                <a:solidFill>
                  <a:srgbClr val="000000"/>
                </a:solidFill>
                <a:latin typeface="Times New Roman"/>
                <a:ea typeface="Calibri"/>
              </a:rPr>
              <a:t>Pulmonary contusion, i.e., high-energy trauma</a:t>
            </a:r>
            <a:endParaRPr lang="en-US" sz="2000" dirty="0">
              <a:latin typeface="Times New Roman"/>
              <a:ea typeface="Times New Roman"/>
            </a:endParaRPr>
          </a:p>
          <a:p>
            <a:pPr marR="10160" lvl="0" algn="l" rtl="0">
              <a:lnSpc>
                <a:spcPct val="150000"/>
              </a:lnSpc>
              <a:buFont typeface="+mj-lt"/>
              <a:buAutoNum type="arabicParenR"/>
              <a:tabLst>
                <a:tab pos="90170" algn="r"/>
              </a:tabLst>
            </a:pPr>
            <a:r>
              <a:rPr lang="en-US" sz="2400" dirty="0">
                <a:solidFill>
                  <a:srgbClr val="000000"/>
                </a:solidFill>
                <a:latin typeface="Times New Roman"/>
                <a:ea typeface="Calibri"/>
              </a:rPr>
              <a:t>Aspiration, e.g., gastric fluid </a:t>
            </a:r>
            <a:endParaRPr lang="en-US" sz="2000" dirty="0">
              <a:latin typeface="Times New Roman"/>
              <a:ea typeface="Times New Roman"/>
            </a:endParaRPr>
          </a:p>
          <a:p>
            <a:pPr marR="10160" lvl="0" algn="l" rtl="0">
              <a:lnSpc>
                <a:spcPct val="150000"/>
              </a:lnSpc>
              <a:buFont typeface="+mj-lt"/>
              <a:buAutoNum type="arabicParenR"/>
              <a:tabLst>
                <a:tab pos="90170" algn="r"/>
              </a:tabLst>
            </a:pPr>
            <a:r>
              <a:rPr lang="en-US" sz="2400" dirty="0" smtClean="0">
                <a:solidFill>
                  <a:srgbClr val="000000"/>
                </a:solidFill>
                <a:latin typeface="Times New Roman"/>
                <a:ea typeface="Calibri"/>
              </a:rPr>
              <a:t>Re-expansion</a:t>
            </a:r>
            <a:r>
              <a:rPr lang="en-US" sz="2400" dirty="0">
                <a:solidFill>
                  <a:srgbClr val="000000"/>
                </a:solidFill>
                <a:latin typeface="Times New Roman"/>
                <a:ea typeface="Calibri"/>
              </a:rPr>
              <a:t>, i.e. post large volume </a:t>
            </a:r>
            <a:r>
              <a:rPr lang="en-US" sz="2400" dirty="0" err="1">
                <a:solidFill>
                  <a:srgbClr val="000000"/>
                </a:solidFill>
                <a:latin typeface="Times New Roman"/>
                <a:ea typeface="Calibri"/>
              </a:rPr>
              <a:t>thoracentesis</a:t>
            </a:r>
            <a:r>
              <a:rPr lang="en-US" sz="2400" dirty="0">
                <a:solidFill>
                  <a:srgbClr val="000000"/>
                </a:solidFill>
                <a:latin typeface="Times New Roman"/>
                <a:ea typeface="Calibri"/>
              </a:rPr>
              <a:t>, resolution of </a:t>
            </a:r>
            <a:r>
              <a:rPr lang="en-US" sz="2400" dirty="0" smtClean="0">
                <a:solidFill>
                  <a:srgbClr val="000000"/>
                </a:solidFill>
                <a:latin typeface="Times New Roman"/>
                <a:ea typeface="Calibri"/>
              </a:rPr>
              <a:t>pneumothorax, </a:t>
            </a:r>
            <a:r>
              <a:rPr lang="en-US" sz="2400" dirty="0">
                <a:solidFill>
                  <a:srgbClr val="000000"/>
                </a:solidFill>
                <a:latin typeface="Times New Roman"/>
                <a:ea typeface="Calibri"/>
              </a:rPr>
              <a:t>removal of </a:t>
            </a:r>
            <a:r>
              <a:rPr lang="en-US" sz="2400" dirty="0" err="1">
                <a:solidFill>
                  <a:srgbClr val="000000"/>
                </a:solidFill>
                <a:latin typeface="Times New Roman"/>
                <a:ea typeface="Calibri"/>
              </a:rPr>
              <a:t>endobronchial</a:t>
            </a:r>
            <a:r>
              <a:rPr lang="en-US" sz="2400" dirty="0">
                <a:solidFill>
                  <a:srgbClr val="000000"/>
                </a:solidFill>
                <a:latin typeface="Times New Roman"/>
                <a:ea typeface="Calibri"/>
              </a:rPr>
              <a:t> obstruction.</a:t>
            </a:r>
            <a:endParaRPr lang="en-US" sz="2000" dirty="0">
              <a:latin typeface="Times New Roman"/>
              <a:ea typeface="Times New Roman"/>
            </a:endParaRPr>
          </a:p>
          <a:p>
            <a:pPr marR="10160" lvl="0" algn="l" rtl="0">
              <a:lnSpc>
                <a:spcPct val="150000"/>
              </a:lnSpc>
              <a:buFont typeface="+mj-lt"/>
              <a:buAutoNum type="arabicParenR"/>
              <a:tabLst>
                <a:tab pos="90170" algn="r"/>
              </a:tabLst>
            </a:pPr>
            <a:r>
              <a:rPr lang="en-US" sz="2400" dirty="0">
                <a:solidFill>
                  <a:srgbClr val="000000"/>
                </a:solidFill>
                <a:latin typeface="Times New Roman"/>
                <a:ea typeface="Calibri"/>
              </a:rPr>
              <a:t>Reperfusion injury, i.e. post </a:t>
            </a:r>
            <a:r>
              <a:rPr lang="en-US" sz="2400" dirty="0" smtClean="0">
                <a:solidFill>
                  <a:srgbClr val="000000"/>
                </a:solidFill>
                <a:latin typeface="Times New Roman"/>
                <a:ea typeface="Calibri"/>
              </a:rPr>
              <a:t>lung </a:t>
            </a:r>
            <a:r>
              <a:rPr lang="en-US" sz="2400" dirty="0">
                <a:solidFill>
                  <a:srgbClr val="000000"/>
                </a:solidFill>
                <a:latin typeface="Times New Roman"/>
                <a:ea typeface="Calibri"/>
              </a:rPr>
              <a:t>transplantation </a:t>
            </a:r>
            <a:endParaRPr lang="en-US" sz="2000" dirty="0">
              <a:latin typeface="Times New Roman"/>
              <a:ea typeface="Times New Roman"/>
            </a:endParaRPr>
          </a:p>
          <a:p>
            <a:pPr marR="10160" lvl="0" algn="l" rtl="0">
              <a:lnSpc>
                <a:spcPct val="150000"/>
              </a:lnSpc>
              <a:buFont typeface="+mj-lt"/>
              <a:buAutoNum type="arabicParenR"/>
              <a:tabLst>
                <a:tab pos="90170" algn="r"/>
              </a:tabLst>
            </a:pPr>
            <a:r>
              <a:rPr lang="en-US" sz="2400" dirty="0">
                <a:solidFill>
                  <a:srgbClr val="000000"/>
                </a:solidFill>
                <a:latin typeface="Times New Roman"/>
                <a:ea typeface="Calibri"/>
              </a:rPr>
              <a:t>Immersion pulmonary edema</a:t>
            </a:r>
            <a:endParaRPr lang="en-US" sz="2000" dirty="0">
              <a:latin typeface="Times New Roman"/>
              <a:ea typeface="Times New Roman"/>
            </a:endParaRPr>
          </a:p>
          <a:p>
            <a:pPr marR="10160" lvl="0" algn="l" rtl="0">
              <a:lnSpc>
                <a:spcPct val="150000"/>
              </a:lnSpc>
              <a:buFont typeface="+mj-lt"/>
              <a:buAutoNum type="arabicParenR"/>
              <a:tabLst>
                <a:tab pos="90170" algn="r"/>
              </a:tabLst>
            </a:pPr>
            <a:r>
              <a:rPr lang="en-US" sz="2400" dirty="0">
                <a:solidFill>
                  <a:srgbClr val="000000"/>
                </a:solidFill>
                <a:latin typeface="Times New Roman"/>
                <a:ea typeface="Calibri"/>
              </a:rPr>
              <a:t>Multiple blood transfusions </a:t>
            </a:r>
            <a:endParaRPr lang="en-US" sz="2000" dirty="0">
              <a:latin typeface="Times New Roman"/>
              <a:ea typeface="Times New Roman"/>
            </a:endParaRPr>
          </a:p>
          <a:p>
            <a:pPr marR="10160" lvl="0" algn="l" rtl="0">
              <a:lnSpc>
                <a:spcPct val="150000"/>
              </a:lnSpc>
              <a:buFont typeface="+mj-lt"/>
              <a:buAutoNum type="arabicParenR"/>
              <a:tabLst>
                <a:tab pos="90170" algn="r"/>
              </a:tabLst>
            </a:pPr>
            <a:r>
              <a:rPr lang="en-US" sz="2400" dirty="0">
                <a:solidFill>
                  <a:srgbClr val="000000"/>
                </a:solidFill>
                <a:latin typeface="Times New Roman"/>
                <a:ea typeface="Calibri"/>
              </a:rPr>
              <a:t>Severe infection or inflammation, which may be local or systemic. </a:t>
            </a:r>
            <a:endParaRPr lang="en-US" sz="2000" dirty="0">
              <a:latin typeface="Times New Roman"/>
              <a:ea typeface="Times New Roman"/>
            </a:endParaRPr>
          </a:p>
          <a:p>
            <a:pPr marR="10160" lvl="0" algn="l" rtl="0">
              <a:lnSpc>
                <a:spcPct val="150000"/>
              </a:lnSpc>
              <a:buFont typeface="+mj-lt"/>
              <a:buAutoNum type="arabicParenR"/>
              <a:tabLst>
                <a:tab pos="90170" algn="r"/>
              </a:tabLst>
            </a:pPr>
            <a:r>
              <a:rPr lang="en-US" sz="2400" dirty="0">
                <a:solidFill>
                  <a:srgbClr val="000000"/>
                </a:solidFill>
                <a:ea typeface="Calibri"/>
              </a:rPr>
              <a:t>Heroin overdose (also other narcotics) </a:t>
            </a:r>
            <a:endParaRPr lang="en-US" sz="2400" dirty="0"/>
          </a:p>
          <a:p>
            <a:pPr algn="l" rtl="0"/>
            <a:endParaRPr lang="ar-EG" sz="2400" dirty="0"/>
          </a:p>
        </p:txBody>
      </p:sp>
    </p:spTree>
    <p:extLst>
      <p:ext uri="{BB962C8B-B14F-4D97-AF65-F5344CB8AC3E}">
        <p14:creationId xmlns:p14="http://schemas.microsoft.com/office/powerpoint/2010/main" val="887167883"/>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dirty="0">
                <a:latin typeface="Andalus" pitchFamily="18" charset="-78"/>
                <a:cs typeface="Andalus" pitchFamily="18" charset="-78"/>
              </a:rPr>
              <a:t>Clinical manifestation</a:t>
            </a:r>
            <a:endParaRPr lang="ar-EG" b="1" dirty="0">
              <a:latin typeface="Andalus" pitchFamily="18" charset="-78"/>
              <a:cs typeface="Andalus" pitchFamily="18" charset="-78"/>
            </a:endParaRPr>
          </a:p>
        </p:txBody>
      </p:sp>
      <p:sp>
        <p:nvSpPr>
          <p:cNvPr id="3" name="عنصر نائب للمحتوى 2"/>
          <p:cNvSpPr>
            <a:spLocks noGrp="1"/>
          </p:cNvSpPr>
          <p:nvPr>
            <p:ph idx="1"/>
          </p:nvPr>
        </p:nvSpPr>
        <p:spPr>
          <a:xfrm>
            <a:off x="457200" y="1600200"/>
            <a:ext cx="8229600" cy="4997152"/>
          </a:xfrm>
          <a:solidFill>
            <a:schemeClr val="tx1">
              <a:lumMod val="95000"/>
            </a:schemeClr>
          </a:solidFill>
        </p:spPr>
        <p:txBody>
          <a:bodyPr>
            <a:normAutofit fontScale="70000" lnSpcReduction="20000"/>
          </a:bodyPr>
          <a:lstStyle/>
          <a:p>
            <a:pPr marR="10160" lvl="0" algn="l" rtl="0">
              <a:lnSpc>
                <a:spcPct val="150000"/>
              </a:lnSpc>
              <a:buFont typeface="Symbol"/>
              <a:buChar char=""/>
              <a:tabLst>
                <a:tab pos="90170" algn="r"/>
                <a:tab pos="270510" algn="r"/>
              </a:tabLst>
            </a:pPr>
            <a:r>
              <a:rPr lang="en-US" dirty="0">
                <a:solidFill>
                  <a:srgbClr val="000000"/>
                </a:solidFill>
                <a:latin typeface="Times New Roman"/>
                <a:ea typeface="Calibri"/>
              </a:rPr>
              <a:t>Shortness of breath with lying down, causing the patient to sleep with head propped up or using extra pillows</a:t>
            </a:r>
            <a:endParaRPr lang="en-US" sz="2800" dirty="0">
              <a:latin typeface="Times New Roman"/>
              <a:ea typeface="Times New Roman"/>
            </a:endParaRPr>
          </a:p>
          <a:p>
            <a:pPr marR="10160" lvl="0" algn="l" rtl="0">
              <a:lnSpc>
                <a:spcPct val="150000"/>
              </a:lnSpc>
              <a:buFont typeface="Symbol"/>
              <a:buChar char=""/>
              <a:tabLst>
                <a:tab pos="90170" algn="r"/>
                <a:tab pos="270510" algn="r"/>
              </a:tabLst>
            </a:pPr>
            <a:r>
              <a:rPr lang="en-US" dirty="0">
                <a:solidFill>
                  <a:srgbClr val="000000"/>
                </a:solidFill>
                <a:latin typeface="Times New Roman"/>
                <a:ea typeface="Calibri"/>
              </a:rPr>
              <a:t>Difficulty in breathing</a:t>
            </a:r>
            <a:endParaRPr lang="en-US" sz="2800" dirty="0">
              <a:latin typeface="Times New Roman"/>
              <a:ea typeface="Times New Roman"/>
            </a:endParaRPr>
          </a:p>
          <a:p>
            <a:pPr marR="10160" lvl="0" algn="l" rtl="0">
              <a:lnSpc>
                <a:spcPct val="150000"/>
              </a:lnSpc>
              <a:buFont typeface="Symbol"/>
              <a:buChar char=""/>
              <a:tabLst>
                <a:tab pos="90170" algn="r"/>
                <a:tab pos="270510" algn="r"/>
              </a:tabLst>
            </a:pPr>
            <a:r>
              <a:rPr lang="en-US" dirty="0">
                <a:solidFill>
                  <a:srgbClr val="000000"/>
                </a:solidFill>
                <a:latin typeface="Times New Roman"/>
                <a:ea typeface="Calibri"/>
              </a:rPr>
              <a:t>Wheezing</a:t>
            </a:r>
            <a:endParaRPr lang="en-US" sz="2800" dirty="0">
              <a:latin typeface="Times New Roman"/>
              <a:ea typeface="Times New Roman"/>
            </a:endParaRPr>
          </a:p>
          <a:p>
            <a:pPr marR="10160" lvl="0" algn="l" rtl="0">
              <a:lnSpc>
                <a:spcPct val="150000"/>
              </a:lnSpc>
              <a:buFont typeface="Symbol"/>
              <a:buChar char=""/>
              <a:tabLst>
                <a:tab pos="90170" algn="r"/>
                <a:tab pos="270510" algn="r"/>
              </a:tabLst>
            </a:pPr>
            <a:r>
              <a:rPr lang="en-US" dirty="0">
                <a:solidFill>
                  <a:srgbClr val="000000"/>
                </a:solidFill>
                <a:latin typeface="Times New Roman"/>
                <a:ea typeface="Calibri"/>
              </a:rPr>
              <a:t>Feeling of "air hunger" or "drowning" </a:t>
            </a:r>
            <a:endParaRPr lang="en-US" sz="2800" dirty="0">
              <a:latin typeface="Times New Roman"/>
              <a:ea typeface="Times New Roman"/>
            </a:endParaRPr>
          </a:p>
          <a:p>
            <a:pPr marR="10160" lvl="0" algn="l" rtl="0">
              <a:lnSpc>
                <a:spcPct val="150000"/>
              </a:lnSpc>
              <a:buFont typeface="Symbol"/>
              <a:buChar char=""/>
              <a:tabLst>
                <a:tab pos="90170" algn="r"/>
                <a:tab pos="270510" algn="r"/>
              </a:tabLst>
            </a:pPr>
            <a:r>
              <a:rPr lang="en-US" dirty="0">
                <a:solidFill>
                  <a:srgbClr val="000000"/>
                </a:solidFill>
                <a:latin typeface="Times New Roman"/>
                <a:ea typeface="Calibri"/>
              </a:rPr>
              <a:t>Grunting or gurgling sounds with breathing </a:t>
            </a:r>
            <a:endParaRPr lang="en-US" sz="2800" dirty="0">
              <a:latin typeface="Times New Roman"/>
              <a:ea typeface="Times New Roman"/>
            </a:endParaRPr>
          </a:p>
          <a:p>
            <a:pPr marR="10160" lvl="0" algn="l" rtl="0">
              <a:lnSpc>
                <a:spcPct val="150000"/>
              </a:lnSpc>
              <a:buFont typeface="Symbol"/>
              <a:buChar char=""/>
              <a:tabLst>
                <a:tab pos="90170" algn="r"/>
                <a:tab pos="270510" algn="r"/>
              </a:tabLst>
            </a:pPr>
            <a:r>
              <a:rPr lang="en-US" dirty="0">
                <a:solidFill>
                  <a:srgbClr val="000000"/>
                </a:solidFill>
                <a:latin typeface="Times New Roman"/>
                <a:ea typeface="Calibri"/>
              </a:rPr>
              <a:t>Cough, Anxiety, Restlessness, Excessive sweating</a:t>
            </a:r>
            <a:endParaRPr lang="en-US" sz="2800" dirty="0">
              <a:latin typeface="Times New Roman"/>
              <a:ea typeface="Times New Roman"/>
            </a:endParaRPr>
          </a:p>
          <a:p>
            <a:pPr marR="10160" lvl="0" algn="l" rtl="0">
              <a:lnSpc>
                <a:spcPct val="150000"/>
              </a:lnSpc>
              <a:buFont typeface="Symbol"/>
              <a:buChar char=""/>
              <a:tabLst>
                <a:tab pos="90170" algn="r"/>
                <a:tab pos="270510" algn="r"/>
              </a:tabLst>
            </a:pPr>
            <a:r>
              <a:rPr lang="en-US" dirty="0">
                <a:solidFill>
                  <a:srgbClr val="000000"/>
                </a:solidFill>
                <a:latin typeface="Times New Roman"/>
                <a:ea typeface="Calibri"/>
              </a:rPr>
              <a:t>Pale skin, Coughing blood </a:t>
            </a:r>
            <a:endParaRPr lang="en-US" sz="2800" dirty="0">
              <a:latin typeface="Times New Roman"/>
              <a:ea typeface="Times New Roman"/>
            </a:endParaRPr>
          </a:p>
          <a:p>
            <a:pPr marR="10160" lvl="0" algn="l" rtl="0">
              <a:lnSpc>
                <a:spcPct val="150000"/>
              </a:lnSpc>
              <a:buFont typeface="Symbol"/>
              <a:buChar char=""/>
              <a:tabLst>
                <a:tab pos="90170" algn="r"/>
                <a:tab pos="270510" algn="r"/>
              </a:tabLst>
            </a:pPr>
            <a:r>
              <a:rPr lang="en-US" dirty="0">
                <a:solidFill>
                  <a:srgbClr val="000000"/>
                </a:solidFill>
                <a:latin typeface="Times New Roman"/>
                <a:ea typeface="Calibri"/>
              </a:rPr>
              <a:t>Decrease in level of awareness,</a:t>
            </a:r>
            <a:endParaRPr lang="en-US" sz="2800" dirty="0">
              <a:latin typeface="Times New Roman"/>
              <a:ea typeface="Times New Roman"/>
            </a:endParaRPr>
          </a:p>
          <a:p>
            <a:pPr marR="10160" lvl="0" algn="l" rtl="0">
              <a:lnSpc>
                <a:spcPct val="150000"/>
              </a:lnSpc>
              <a:buFont typeface="Symbol"/>
              <a:buChar char=""/>
              <a:tabLst>
                <a:tab pos="90170" algn="r"/>
                <a:tab pos="270510" algn="r"/>
              </a:tabLst>
            </a:pPr>
            <a:r>
              <a:rPr lang="en-US" dirty="0">
                <a:solidFill>
                  <a:srgbClr val="000000"/>
                </a:solidFill>
                <a:latin typeface="Times New Roman"/>
                <a:ea typeface="Calibri"/>
              </a:rPr>
              <a:t>Rapid breathing and increased heart rate </a:t>
            </a:r>
            <a:endParaRPr lang="en-US" sz="2800" dirty="0">
              <a:latin typeface="Times New Roman"/>
              <a:ea typeface="Times New Roman"/>
            </a:endParaRPr>
          </a:p>
          <a:p>
            <a:pPr marR="10160" lvl="0" algn="l" rtl="0">
              <a:lnSpc>
                <a:spcPct val="150000"/>
              </a:lnSpc>
              <a:buFont typeface="Symbol"/>
              <a:buChar char=""/>
              <a:tabLst>
                <a:tab pos="90170" algn="r"/>
                <a:tab pos="270510" algn="r"/>
              </a:tabLst>
            </a:pPr>
            <a:r>
              <a:rPr lang="en-US" dirty="0">
                <a:solidFill>
                  <a:srgbClr val="000000"/>
                </a:solidFill>
                <a:latin typeface="Times New Roman"/>
                <a:ea typeface="Calibri"/>
              </a:rPr>
              <a:t>Crackles in the lungs and abnormal heart sound</a:t>
            </a:r>
            <a:endParaRPr lang="en-US" sz="2800" dirty="0">
              <a:latin typeface="Times New Roman"/>
              <a:ea typeface="Times New Roman"/>
            </a:endParaRPr>
          </a:p>
          <a:p>
            <a:pPr algn="l" rtl="0"/>
            <a:endParaRPr lang="ar-EG" dirty="0"/>
          </a:p>
        </p:txBody>
      </p:sp>
    </p:spTree>
    <p:extLst>
      <p:ext uri="{BB962C8B-B14F-4D97-AF65-F5344CB8AC3E}">
        <p14:creationId xmlns:p14="http://schemas.microsoft.com/office/powerpoint/2010/main" val="1811855967"/>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rtl="0"/>
            <a:r>
              <a:rPr lang="en-US" sz="3600" b="1" dirty="0">
                <a:latin typeface="Andalus" pitchFamily="18" charset="-78"/>
                <a:cs typeface="Andalus" pitchFamily="18" charset="-78"/>
              </a:rPr>
              <a:t>Assessment and Diagnostic Findings</a:t>
            </a:r>
            <a:endParaRPr lang="ar-EG" sz="3600" b="1" dirty="0">
              <a:latin typeface="Andalus" pitchFamily="18" charset="-78"/>
              <a:cs typeface="Andalus" pitchFamily="18" charset="-78"/>
            </a:endParaRPr>
          </a:p>
        </p:txBody>
      </p:sp>
      <p:sp>
        <p:nvSpPr>
          <p:cNvPr id="3" name="عنصر نائب للمحتوى 2"/>
          <p:cNvSpPr>
            <a:spLocks noGrp="1"/>
          </p:cNvSpPr>
          <p:nvPr>
            <p:ph idx="1"/>
          </p:nvPr>
        </p:nvSpPr>
        <p:spPr>
          <a:solidFill>
            <a:schemeClr val="tx1">
              <a:lumMod val="95000"/>
            </a:schemeClr>
          </a:solidFill>
        </p:spPr>
        <p:txBody>
          <a:bodyPr>
            <a:normAutofit fontScale="70000" lnSpcReduction="20000"/>
          </a:bodyPr>
          <a:lstStyle/>
          <a:p>
            <a:pPr marL="342900" lvl="0" indent="-342900" algn="just" rtl="0">
              <a:lnSpc>
                <a:spcPct val="150000"/>
              </a:lnSpc>
              <a:spcAft>
                <a:spcPts val="1000"/>
              </a:spcAft>
              <a:buSzPts val="1000"/>
              <a:buFont typeface="Symbol"/>
              <a:buChar char=""/>
              <a:tabLst>
                <a:tab pos="457200" algn="l"/>
              </a:tabLst>
            </a:pPr>
            <a:r>
              <a:rPr lang="en-US" sz="2800" dirty="0">
                <a:solidFill>
                  <a:schemeClr val="bg1"/>
                </a:solidFill>
                <a:latin typeface="Times New Roman"/>
                <a:ea typeface="Times New Roman"/>
                <a:cs typeface="Arial"/>
              </a:rPr>
              <a:t>Chest X-ray: shows interstitial edema</a:t>
            </a:r>
            <a:endParaRPr lang="en-US" sz="2000" dirty="0">
              <a:solidFill>
                <a:schemeClr val="bg1"/>
              </a:solidFill>
              <a:latin typeface="Calibri"/>
              <a:ea typeface="Calibri"/>
              <a:cs typeface="Arial"/>
            </a:endParaRPr>
          </a:p>
          <a:p>
            <a:pPr marL="342900" lvl="0" indent="-342900" algn="just" rtl="0">
              <a:lnSpc>
                <a:spcPct val="150000"/>
              </a:lnSpc>
              <a:spcAft>
                <a:spcPts val="1000"/>
              </a:spcAft>
              <a:buSzPts val="1000"/>
              <a:buFont typeface="Symbol"/>
              <a:buChar char=""/>
              <a:tabLst>
                <a:tab pos="457200" algn="l"/>
              </a:tabLst>
            </a:pPr>
            <a:r>
              <a:rPr lang="en-US" sz="2800" dirty="0">
                <a:solidFill>
                  <a:schemeClr val="bg1"/>
                </a:solidFill>
                <a:latin typeface="Times New Roman"/>
                <a:ea typeface="Times New Roman"/>
                <a:cs typeface="Arial"/>
              </a:rPr>
              <a:t>Echocardiogram to detect </a:t>
            </a:r>
            <a:r>
              <a:rPr lang="en-US" sz="2800" dirty="0" err="1">
                <a:solidFill>
                  <a:schemeClr val="bg1"/>
                </a:solidFill>
                <a:latin typeface="Times New Roman"/>
                <a:ea typeface="Times New Roman"/>
                <a:cs typeface="Arial"/>
              </a:rPr>
              <a:t>valvular</a:t>
            </a:r>
            <a:r>
              <a:rPr lang="en-US" sz="2800" dirty="0">
                <a:solidFill>
                  <a:schemeClr val="bg1"/>
                </a:solidFill>
                <a:latin typeface="Times New Roman"/>
                <a:ea typeface="Times New Roman"/>
                <a:cs typeface="Arial"/>
              </a:rPr>
              <a:t> disease</a:t>
            </a:r>
            <a:endParaRPr lang="en-US" sz="2000" dirty="0">
              <a:solidFill>
                <a:schemeClr val="bg1"/>
              </a:solidFill>
              <a:latin typeface="Calibri"/>
              <a:ea typeface="Calibri"/>
              <a:cs typeface="Arial"/>
            </a:endParaRPr>
          </a:p>
          <a:p>
            <a:pPr marL="342900" lvl="0" indent="-342900" algn="just" rtl="0">
              <a:lnSpc>
                <a:spcPct val="150000"/>
              </a:lnSpc>
              <a:spcAft>
                <a:spcPts val="1000"/>
              </a:spcAft>
              <a:buSzPts val="1000"/>
              <a:buFont typeface="Symbol"/>
              <a:buChar char=""/>
              <a:tabLst>
                <a:tab pos="457200" algn="l"/>
              </a:tabLst>
            </a:pPr>
            <a:r>
              <a:rPr lang="en-US" sz="2800" dirty="0">
                <a:solidFill>
                  <a:schemeClr val="bg1"/>
                </a:solidFill>
                <a:latin typeface="Times New Roman"/>
                <a:ea typeface="Times New Roman"/>
                <a:cs typeface="Arial"/>
              </a:rPr>
              <a:t>Measurement of pulmonary artery wedge pressure by Swan-</a:t>
            </a:r>
            <a:r>
              <a:rPr lang="en-US" sz="2800" dirty="0" err="1">
                <a:solidFill>
                  <a:schemeClr val="bg1"/>
                </a:solidFill>
                <a:latin typeface="Times New Roman"/>
                <a:ea typeface="Times New Roman"/>
                <a:cs typeface="Arial"/>
              </a:rPr>
              <a:t>Ganz</a:t>
            </a:r>
            <a:r>
              <a:rPr lang="en-US" sz="2800" dirty="0">
                <a:solidFill>
                  <a:schemeClr val="bg1"/>
                </a:solidFill>
                <a:latin typeface="Times New Roman"/>
                <a:ea typeface="Times New Roman"/>
                <a:cs typeface="Arial"/>
              </a:rPr>
              <a:t> catheter (differentiates etiology of pulmonary edema: cardiogenic or altered alveolar-capillary membrane)</a:t>
            </a:r>
            <a:endParaRPr lang="en-US" sz="2000" dirty="0">
              <a:solidFill>
                <a:schemeClr val="bg1"/>
              </a:solidFill>
              <a:latin typeface="Calibri"/>
              <a:ea typeface="Calibri"/>
              <a:cs typeface="Arial"/>
            </a:endParaRPr>
          </a:p>
          <a:p>
            <a:pPr marL="342900" lvl="0" indent="-342900" algn="just" rtl="0">
              <a:lnSpc>
                <a:spcPct val="150000"/>
              </a:lnSpc>
              <a:spcAft>
                <a:spcPts val="1000"/>
              </a:spcAft>
              <a:buSzPts val="1000"/>
              <a:buFont typeface="Symbol"/>
              <a:buChar char=""/>
              <a:tabLst>
                <a:tab pos="457200" algn="l"/>
              </a:tabLst>
            </a:pPr>
            <a:r>
              <a:rPr lang="en-US" sz="2800" dirty="0">
                <a:solidFill>
                  <a:schemeClr val="bg1"/>
                </a:solidFill>
                <a:latin typeface="Times New Roman"/>
                <a:ea typeface="Times New Roman"/>
                <a:cs typeface="Arial"/>
              </a:rPr>
              <a:t>Blood cultures in suspected infection: may be positive</a:t>
            </a:r>
            <a:endParaRPr lang="en-US" sz="2000" dirty="0">
              <a:solidFill>
                <a:schemeClr val="bg1"/>
              </a:solidFill>
              <a:latin typeface="Calibri"/>
              <a:ea typeface="Calibri"/>
              <a:cs typeface="Arial"/>
            </a:endParaRPr>
          </a:p>
          <a:p>
            <a:pPr marL="342900" lvl="0" indent="-342900" algn="just" rtl="0">
              <a:lnSpc>
                <a:spcPct val="150000"/>
              </a:lnSpc>
              <a:spcAft>
                <a:spcPts val="1000"/>
              </a:spcAft>
              <a:buSzPts val="1000"/>
              <a:buFont typeface="Symbol"/>
              <a:buChar char=""/>
              <a:tabLst>
                <a:tab pos="457200" algn="l"/>
              </a:tabLst>
            </a:pPr>
            <a:r>
              <a:rPr lang="en-US" sz="2800" dirty="0">
                <a:solidFill>
                  <a:schemeClr val="bg1"/>
                </a:solidFill>
                <a:latin typeface="Times New Roman"/>
                <a:ea typeface="Times New Roman"/>
                <a:cs typeface="Arial"/>
              </a:rPr>
              <a:t>Cardiac markers in suspected MI: may be elevated</a:t>
            </a:r>
            <a:endParaRPr lang="en-US" sz="2000" dirty="0">
              <a:solidFill>
                <a:schemeClr val="bg1"/>
              </a:solidFill>
              <a:latin typeface="Calibri"/>
              <a:ea typeface="Calibri"/>
              <a:cs typeface="Arial"/>
            </a:endParaRPr>
          </a:p>
          <a:p>
            <a:pPr marL="342900" lvl="0" indent="-342900" algn="just" rtl="0">
              <a:lnSpc>
                <a:spcPct val="150000"/>
              </a:lnSpc>
              <a:spcAft>
                <a:spcPts val="1000"/>
              </a:spcAft>
              <a:buSzPts val="1000"/>
              <a:buFont typeface="Symbol"/>
              <a:buChar char=""/>
              <a:tabLst>
                <a:tab pos="457200" algn="l"/>
              </a:tabLst>
            </a:pPr>
            <a:r>
              <a:rPr lang="en-US" sz="2800" dirty="0">
                <a:solidFill>
                  <a:schemeClr val="bg1"/>
                </a:solidFill>
                <a:latin typeface="Times New Roman"/>
                <a:ea typeface="Times New Roman"/>
                <a:cs typeface="Arial"/>
              </a:rPr>
              <a:t>Arterial blood gas (ABG) analysis: may show hypoxemia and impending respiratory failure</a:t>
            </a:r>
            <a:endParaRPr lang="en-US" sz="2000" dirty="0">
              <a:solidFill>
                <a:schemeClr val="bg1"/>
              </a:solidFill>
              <a:latin typeface="Calibri"/>
              <a:ea typeface="Calibri"/>
              <a:cs typeface="Arial"/>
            </a:endParaRPr>
          </a:p>
          <a:p>
            <a:pPr marR="10160" algn="l" rtl="0">
              <a:lnSpc>
                <a:spcPct val="130000"/>
              </a:lnSpc>
              <a:buFont typeface="Wingdings" pitchFamily="2" charset="2"/>
              <a:buChar char="Ø"/>
              <a:tabLst>
                <a:tab pos="90170" algn="r"/>
                <a:tab pos="270510" algn="r"/>
              </a:tabLst>
            </a:pPr>
            <a:endParaRPr lang="ar-EG" sz="2800" dirty="0">
              <a:solidFill>
                <a:schemeClr val="bg1"/>
              </a:solidFill>
              <a:latin typeface="Times New Roman"/>
              <a:ea typeface="Calibri"/>
            </a:endParaRPr>
          </a:p>
        </p:txBody>
      </p:sp>
    </p:spTree>
    <p:extLst>
      <p:ext uri="{BB962C8B-B14F-4D97-AF65-F5344CB8AC3E}">
        <p14:creationId xmlns:p14="http://schemas.microsoft.com/office/powerpoint/2010/main" val="1107096259"/>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1403648" y="3429000"/>
            <a:ext cx="6400800" cy="1752600"/>
          </a:xfrm>
        </p:spPr>
        <p:txBody>
          <a:bodyPr/>
          <a:lstStyle/>
          <a:p>
            <a:r>
              <a:rPr lang="en-US" dirty="0" smtClean="0">
                <a:solidFill>
                  <a:schemeClr val="tx1"/>
                </a:solidFill>
              </a:rPr>
              <a:t>Prepared by</a:t>
            </a:r>
          </a:p>
          <a:p>
            <a:r>
              <a:rPr lang="en-US" b="1" dirty="0" smtClean="0">
                <a:solidFill>
                  <a:schemeClr val="tx1"/>
                </a:solidFill>
              </a:rPr>
              <a:t>Dr/ Sanaa Saber Mohamed</a:t>
            </a:r>
          </a:p>
          <a:p>
            <a:r>
              <a:rPr lang="en-US" dirty="0" smtClean="0">
                <a:solidFill>
                  <a:schemeClr val="tx1"/>
                </a:solidFill>
              </a:rPr>
              <a:t>Critical care nursing </a:t>
            </a:r>
            <a:endParaRPr lang="ar-EG" dirty="0">
              <a:solidFill>
                <a:schemeClr val="tx1"/>
              </a:solidFill>
            </a:endParaRPr>
          </a:p>
        </p:txBody>
      </p:sp>
      <p:sp>
        <p:nvSpPr>
          <p:cNvPr id="2" name="عنوان 1"/>
          <p:cNvSpPr>
            <a:spLocks noGrp="1"/>
          </p:cNvSpPr>
          <p:nvPr>
            <p:ph type="ctrTitle"/>
          </p:nvPr>
        </p:nvSpPr>
        <p:spPr>
          <a:xfrm>
            <a:off x="683568" y="1556792"/>
            <a:ext cx="7772400" cy="1470025"/>
          </a:xfrm>
        </p:spPr>
        <p:txBody>
          <a:bodyPr>
            <a:normAutofit/>
          </a:bodyPr>
          <a:lstStyle/>
          <a:p>
            <a:r>
              <a:rPr lang="en-US" sz="5400" b="1" dirty="0">
                <a:solidFill>
                  <a:schemeClr val="tx1"/>
                </a:solidFill>
                <a:latin typeface="Andalus" pitchFamily="18" charset="-78"/>
                <a:cs typeface="Andalus" pitchFamily="18" charset="-78"/>
              </a:rPr>
              <a:t>Pulmonary Edema </a:t>
            </a:r>
            <a:endParaRPr lang="ar-EG" sz="5400" b="1" dirty="0">
              <a:solidFill>
                <a:schemeClr val="tx1"/>
              </a:solidFill>
              <a:latin typeface="Andalus" pitchFamily="18" charset="-78"/>
              <a:cs typeface="Andalus" pitchFamily="18" charset="-78"/>
            </a:endParaRPr>
          </a:p>
        </p:txBody>
      </p:sp>
    </p:spTree>
    <p:extLst>
      <p:ext uri="{BB962C8B-B14F-4D97-AF65-F5344CB8AC3E}">
        <p14:creationId xmlns:p14="http://schemas.microsoft.com/office/powerpoint/2010/main" val="39436572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ÙØªÙØ¬Ø© Ø¨Ø­Ø« Ø§ÙØµÙØ± Ø¹Ù âªpulse oximetryâ¬â"/>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692697"/>
            <a:ext cx="3665984" cy="280831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ÙØªÙØ¬Ø© Ø¨Ø­Ø« Ø§ÙØµÙØ± Ø¹Ù âªpulse oximetryâ¬â"/>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728700"/>
            <a:ext cx="3312368" cy="273630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ÙØªÙØ¬Ø© Ø¨Ø­Ø« Ø§ÙØµÙØ± Ø¹Ù âªarterial blood gasâ¬â"/>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032" y="3717032"/>
            <a:ext cx="3744416" cy="280831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9718" y="3462571"/>
            <a:ext cx="4040314" cy="3040757"/>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2840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116632"/>
            <a:ext cx="8229600" cy="922114"/>
          </a:xfrm>
        </p:spPr>
        <p:txBody>
          <a:bodyPr>
            <a:normAutofit/>
          </a:bodyPr>
          <a:lstStyle/>
          <a:p>
            <a:pPr algn="l" rtl="0"/>
            <a:r>
              <a:rPr lang="en-US" sz="3600" b="1" dirty="0">
                <a:solidFill>
                  <a:srgbClr val="FF0000"/>
                </a:solidFill>
                <a:latin typeface="Andalus" pitchFamily="18" charset="-78"/>
                <a:cs typeface="Andalus" pitchFamily="18" charset="-78"/>
              </a:rPr>
              <a:t>Medical management</a:t>
            </a:r>
            <a:endParaRPr lang="ar-EG" sz="3600" b="1" dirty="0">
              <a:solidFill>
                <a:srgbClr val="FF0000"/>
              </a:solidFill>
              <a:latin typeface="Andalus" pitchFamily="18" charset="-78"/>
              <a:cs typeface="Andalus" pitchFamily="18" charset="-78"/>
            </a:endParaRPr>
          </a:p>
        </p:txBody>
      </p:sp>
      <p:sp>
        <p:nvSpPr>
          <p:cNvPr id="3" name="عنصر نائب للمحتوى 2"/>
          <p:cNvSpPr>
            <a:spLocks noGrp="1"/>
          </p:cNvSpPr>
          <p:nvPr>
            <p:ph idx="1"/>
          </p:nvPr>
        </p:nvSpPr>
        <p:spPr>
          <a:xfrm>
            <a:off x="457200" y="1484784"/>
            <a:ext cx="8229600" cy="5184576"/>
          </a:xfrm>
          <a:solidFill>
            <a:schemeClr val="tx1">
              <a:lumMod val="95000"/>
            </a:schemeClr>
          </a:solidFill>
        </p:spPr>
        <p:txBody>
          <a:bodyPr>
            <a:normAutofit fontScale="55000" lnSpcReduction="20000"/>
          </a:bodyPr>
          <a:lstStyle/>
          <a:p>
            <a:pPr algn="justLow" rtl="0">
              <a:lnSpc>
                <a:spcPct val="170000"/>
              </a:lnSpc>
              <a:buFont typeface="Wingdings" pitchFamily="2" charset="2"/>
              <a:buChar char="q"/>
            </a:pPr>
            <a:r>
              <a:rPr lang="en-US" sz="4400" b="1" i="1" dirty="0">
                <a:solidFill>
                  <a:schemeClr val="bg1"/>
                </a:solidFill>
              </a:rPr>
              <a:t>Pharmacologic therapy </a:t>
            </a:r>
            <a:endParaRPr lang="en-US" sz="4400" dirty="0">
              <a:solidFill>
                <a:schemeClr val="bg1"/>
              </a:solidFill>
            </a:endParaRPr>
          </a:p>
          <a:p>
            <a:pPr marL="514350" indent="-514350" algn="justLow" rtl="0">
              <a:lnSpc>
                <a:spcPct val="170000"/>
              </a:lnSpc>
              <a:buFont typeface="+mj-lt"/>
              <a:buAutoNum type="arabicPeriod"/>
            </a:pPr>
            <a:r>
              <a:rPr lang="en-US" b="1" i="1" dirty="0">
                <a:solidFill>
                  <a:schemeClr val="bg1"/>
                </a:solidFill>
              </a:rPr>
              <a:t>Oxygen therapy</a:t>
            </a:r>
            <a:r>
              <a:rPr lang="en-US" b="1" dirty="0">
                <a:solidFill>
                  <a:schemeClr val="bg1"/>
                </a:solidFill>
              </a:rPr>
              <a:t>.</a:t>
            </a:r>
            <a:r>
              <a:rPr lang="en-US" dirty="0">
                <a:solidFill>
                  <a:schemeClr val="bg1"/>
                </a:solidFill>
              </a:rPr>
              <a:t> Is administered to correct the hypoxemia and dyspnea</a:t>
            </a:r>
            <a:r>
              <a:rPr lang="en-US" dirty="0" smtClean="0">
                <a:solidFill>
                  <a:schemeClr val="bg1"/>
                </a:solidFill>
              </a:rPr>
              <a:t>.</a:t>
            </a:r>
          </a:p>
          <a:p>
            <a:pPr marL="514350" indent="-514350" algn="justLow" rtl="0">
              <a:lnSpc>
                <a:spcPct val="170000"/>
              </a:lnSpc>
              <a:buFont typeface="+mj-lt"/>
              <a:buAutoNum type="arabicPeriod"/>
            </a:pPr>
            <a:r>
              <a:rPr lang="en-US" b="1" i="1" dirty="0">
                <a:solidFill>
                  <a:schemeClr val="bg1"/>
                </a:solidFill>
              </a:rPr>
              <a:t>Morphine.</a:t>
            </a:r>
            <a:r>
              <a:rPr lang="en-US" dirty="0">
                <a:solidFill>
                  <a:schemeClr val="bg1"/>
                </a:solidFill>
              </a:rPr>
              <a:t> Morphine is administered to reduce peripheral resistance and venous return so that blood can be redistributed from the pulmonary circulation to other parts of the </a:t>
            </a:r>
            <a:r>
              <a:rPr lang="en-US" dirty="0" smtClean="0">
                <a:solidFill>
                  <a:schemeClr val="bg1"/>
                </a:solidFill>
              </a:rPr>
              <a:t>body.</a:t>
            </a:r>
          </a:p>
          <a:p>
            <a:pPr marL="514350" indent="-514350" algn="justLow" rtl="0">
              <a:lnSpc>
                <a:spcPct val="170000"/>
              </a:lnSpc>
              <a:buFont typeface="+mj-lt"/>
              <a:buAutoNum type="arabicPeriod"/>
            </a:pPr>
            <a:r>
              <a:rPr lang="en-US" b="1" i="1" dirty="0" smtClean="0">
                <a:solidFill>
                  <a:schemeClr val="bg1"/>
                </a:solidFill>
              </a:rPr>
              <a:t>Diuretic </a:t>
            </a:r>
            <a:r>
              <a:rPr lang="en-US" b="1" i="1" dirty="0">
                <a:solidFill>
                  <a:schemeClr val="bg1"/>
                </a:solidFill>
              </a:rPr>
              <a:t>therapy</a:t>
            </a:r>
            <a:r>
              <a:rPr lang="en-US" b="1" dirty="0">
                <a:solidFill>
                  <a:schemeClr val="bg1"/>
                </a:solidFill>
              </a:rPr>
              <a:t>.</a:t>
            </a:r>
            <a:r>
              <a:rPr lang="en-US" dirty="0">
                <a:solidFill>
                  <a:schemeClr val="bg1"/>
                </a:solidFill>
              </a:rPr>
              <a:t> It is used to increase rate of urine production and removal of excess extracellular fluid from the </a:t>
            </a:r>
            <a:r>
              <a:rPr lang="en-US" dirty="0" smtClean="0">
                <a:solidFill>
                  <a:schemeClr val="bg1"/>
                </a:solidFill>
              </a:rPr>
              <a:t>body.</a:t>
            </a:r>
          </a:p>
          <a:p>
            <a:pPr marL="514350" indent="-514350" algn="justLow" rtl="0">
              <a:lnSpc>
                <a:spcPct val="170000"/>
              </a:lnSpc>
              <a:buFont typeface="+mj-lt"/>
              <a:buAutoNum type="arabicPeriod"/>
            </a:pPr>
            <a:r>
              <a:rPr lang="en-US" b="1" i="1" dirty="0" smtClean="0">
                <a:solidFill>
                  <a:schemeClr val="bg1"/>
                </a:solidFill>
              </a:rPr>
              <a:t>Other </a:t>
            </a:r>
            <a:r>
              <a:rPr lang="en-US" b="1" i="1" dirty="0">
                <a:solidFill>
                  <a:schemeClr val="bg1"/>
                </a:solidFill>
              </a:rPr>
              <a:t>intravenous medications</a:t>
            </a:r>
            <a:r>
              <a:rPr lang="en-US" b="1" dirty="0">
                <a:solidFill>
                  <a:schemeClr val="bg1"/>
                </a:solidFill>
              </a:rPr>
              <a:t>.</a:t>
            </a:r>
            <a:r>
              <a:rPr lang="en-US" dirty="0">
                <a:solidFill>
                  <a:schemeClr val="bg1"/>
                </a:solidFill>
              </a:rPr>
              <a:t> These include dobutamine, a catecholamine that increases myocardial contractility; amrinone, which dilates the arteries and increases CO; and digitalis, which increases contractility.</a:t>
            </a:r>
          </a:p>
          <a:p>
            <a:pPr marL="514350" indent="-514350" algn="justLow" rtl="0">
              <a:lnSpc>
                <a:spcPct val="170000"/>
              </a:lnSpc>
              <a:buFont typeface="+mj-lt"/>
              <a:buAutoNum type="arabicPeriod"/>
            </a:pPr>
            <a:endParaRPr lang="ar-EG" dirty="0"/>
          </a:p>
        </p:txBody>
      </p:sp>
    </p:spTree>
    <p:extLst>
      <p:ext uri="{BB962C8B-B14F-4D97-AF65-F5344CB8AC3E}">
        <p14:creationId xmlns:p14="http://schemas.microsoft.com/office/powerpoint/2010/main" val="1145679258"/>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rtl="0"/>
            <a:r>
              <a:rPr lang="en-US" b="1" i="1" dirty="0"/>
              <a:t>Nursing </a:t>
            </a:r>
            <a:r>
              <a:rPr lang="en-US" b="1" i="1" dirty="0" smtClean="0"/>
              <a:t>Management</a:t>
            </a:r>
            <a:endParaRPr lang="ar-EG" dirty="0"/>
          </a:p>
        </p:txBody>
      </p:sp>
      <p:sp>
        <p:nvSpPr>
          <p:cNvPr id="3" name="عنصر نائب للمحتوى 2"/>
          <p:cNvSpPr>
            <a:spLocks noGrp="1"/>
          </p:cNvSpPr>
          <p:nvPr>
            <p:ph idx="1"/>
          </p:nvPr>
        </p:nvSpPr>
        <p:spPr>
          <a:solidFill>
            <a:schemeClr val="tx1">
              <a:lumMod val="95000"/>
            </a:schemeClr>
          </a:solidFill>
        </p:spPr>
        <p:txBody>
          <a:bodyPr/>
          <a:lstStyle/>
          <a:p>
            <a:pPr algn="l" rtl="0">
              <a:lnSpc>
                <a:spcPct val="200000"/>
              </a:lnSpc>
              <a:buFont typeface="Wingdings" pitchFamily="2" charset="2"/>
              <a:buChar char="ü"/>
            </a:pPr>
            <a:r>
              <a:rPr lang="en-US" sz="2800" dirty="0">
                <a:solidFill>
                  <a:schemeClr val="bg1"/>
                </a:solidFill>
              </a:rPr>
              <a:t>Position the patient to promote circulation</a:t>
            </a:r>
          </a:p>
          <a:p>
            <a:pPr lvl="0" algn="l" rtl="0">
              <a:lnSpc>
                <a:spcPct val="200000"/>
              </a:lnSpc>
              <a:buFont typeface="Wingdings" pitchFamily="2" charset="2"/>
              <a:buChar char="ü"/>
            </a:pPr>
            <a:r>
              <a:rPr lang="en-US" sz="2800" dirty="0">
                <a:solidFill>
                  <a:schemeClr val="bg1"/>
                </a:solidFill>
              </a:rPr>
              <a:t>Providing psychological support </a:t>
            </a:r>
          </a:p>
          <a:p>
            <a:pPr lvl="0" algn="l" rtl="0">
              <a:lnSpc>
                <a:spcPct val="200000"/>
              </a:lnSpc>
              <a:buFont typeface="Wingdings" pitchFamily="2" charset="2"/>
              <a:buChar char="ü"/>
            </a:pPr>
            <a:r>
              <a:rPr lang="en-US" sz="2800" dirty="0">
                <a:solidFill>
                  <a:schemeClr val="bg1"/>
                </a:solidFill>
              </a:rPr>
              <a:t>Monitoring medications </a:t>
            </a:r>
          </a:p>
          <a:p>
            <a:pPr marL="0" indent="0" algn="l" rtl="0">
              <a:buNone/>
            </a:pPr>
            <a:endParaRPr lang="ar-EG" dirty="0"/>
          </a:p>
        </p:txBody>
      </p:sp>
    </p:spTree>
    <p:extLst>
      <p:ext uri="{BB962C8B-B14F-4D97-AF65-F5344CB8AC3E}">
        <p14:creationId xmlns:p14="http://schemas.microsoft.com/office/powerpoint/2010/main" val="4237601977"/>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85000" lnSpcReduction="10000"/>
          </a:bodyPr>
          <a:lstStyle/>
          <a:p>
            <a:pPr marL="0" indent="0" algn="l" rtl="0">
              <a:buNone/>
            </a:pPr>
            <a:r>
              <a:rPr lang="en-US" b="1" u="sng" dirty="0">
                <a:solidFill>
                  <a:schemeClr val="bg1"/>
                </a:solidFill>
              </a:rPr>
              <a:t>Nursing Diagnoses:</a:t>
            </a:r>
            <a:endParaRPr lang="en-US" sz="2400" dirty="0">
              <a:solidFill>
                <a:schemeClr val="bg1"/>
              </a:solidFill>
            </a:endParaRPr>
          </a:p>
          <a:p>
            <a:pPr lvl="0" algn="l" rtl="0"/>
            <a:r>
              <a:rPr lang="en-US" dirty="0"/>
              <a:t>Impaired Gas Exchange related to excess fluid in the lungs</a:t>
            </a:r>
            <a:endParaRPr lang="en-US" sz="2400" dirty="0"/>
          </a:p>
          <a:p>
            <a:pPr marL="0" indent="0" algn="l" rtl="0">
              <a:buNone/>
            </a:pPr>
            <a:r>
              <a:rPr lang="en-US" b="1" u="sng" dirty="0">
                <a:solidFill>
                  <a:schemeClr val="bg1"/>
                </a:solidFill>
              </a:rPr>
              <a:t>Nursing Interventions:</a:t>
            </a:r>
            <a:endParaRPr lang="en-US" sz="2400" dirty="0">
              <a:solidFill>
                <a:schemeClr val="bg1"/>
              </a:solidFill>
            </a:endParaRPr>
          </a:p>
          <a:p>
            <a:pPr algn="l" rtl="0"/>
            <a:r>
              <a:rPr lang="en-US" dirty="0"/>
              <a:t>Improving Oxygenation</a:t>
            </a:r>
            <a:endParaRPr lang="en-US" sz="2400" dirty="0"/>
          </a:p>
          <a:p>
            <a:pPr lvl="0" algn="l" rtl="0"/>
            <a:r>
              <a:rPr lang="en-US" dirty="0"/>
              <a:t>Give oxygen in high concentration: to relieve hypoxia and dyspnea.</a:t>
            </a:r>
            <a:endParaRPr lang="en-US" sz="2400" dirty="0"/>
          </a:p>
          <a:p>
            <a:pPr lvl="0" algn="l" rtl="0"/>
            <a:r>
              <a:rPr lang="en-US" dirty="0"/>
              <a:t>Take steps to reduce venous return to the heart.</a:t>
            </a:r>
            <a:endParaRPr lang="en-US" sz="2400" dirty="0"/>
          </a:p>
          <a:p>
            <a:pPr lvl="1" algn="l" rtl="0"/>
            <a:r>
              <a:rPr lang="en-US" sz="2800" dirty="0"/>
              <a:t>Place patient in upright position; head and shoulders up, feet and legs hanging down: to favor pooling of blood in dependent portions of body by gravitational forces; to decrease venous return.</a:t>
            </a:r>
            <a:endParaRPr lang="en-US" sz="2000" dirty="0"/>
          </a:p>
          <a:p>
            <a:pPr algn="l" rtl="0"/>
            <a:endParaRPr lang="ar-EG" dirty="0"/>
          </a:p>
        </p:txBody>
      </p:sp>
    </p:spTree>
    <p:extLst>
      <p:ext uri="{BB962C8B-B14F-4D97-AF65-F5344CB8AC3E}">
        <p14:creationId xmlns:p14="http://schemas.microsoft.com/office/powerpoint/2010/main" val="34222491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764704"/>
            <a:ext cx="8435280" cy="5407813"/>
          </a:xfrm>
        </p:spPr>
        <p:txBody>
          <a:bodyPr>
            <a:noAutofit/>
          </a:bodyPr>
          <a:lstStyle/>
          <a:p>
            <a:pPr marL="0" lvl="0" indent="0" algn="l" rtl="0">
              <a:lnSpc>
                <a:spcPct val="170000"/>
              </a:lnSpc>
              <a:buNone/>
            </a:pPr>
            <a:r>
              <a:rPr lang="en-US" sz="1800" dirty="0">
                <a:solidFill>
                  <a:schemeClr val="bg1"/>
                </a:solidFill>
              </a:rPr>
              <a:t>Nursing Diagnoses:</a:t>
            </a:r>
          </a:p>
          <a:p>
            <a:pPr algn="l" rtl="0">
              <a:lnSpc>
                <a:spcPct val="170000"/>
              </a:lnSpc>
            </a:pPr>
            <a:r>
              <a:rPr lang="en-US" sz="1800" dirty="0"/>
              <a:t>Anxiety related to sensation of suffocation and fear</a:t>
            </a:r>
          </a:p>
          <a:p>
            <a:pPr marL="0" indent="0" algn="l" rtl="0">
              <a:lnSpc>
                <a:spcPct val="170000"/>
              </a:lnSpc>
              <a:buNone/>
            </a:pPr>
            <a:r>
              <a:rPr lang="en-US" sz="1800" u="sng" dirty="0">
                <a:solidFill>
                  <a:schemeClr val="bg1"/>
                </a:solidFill>
              </a:rPr>
              <a:t>Nursing Interventions:</a:t>
            </a:r>
            <a:endParaRPr lang="en-US" sz="1800" dirty="0">
              <a:solidFill>
                <a:schemeClr val="bg1"/>
              </a:solidFill>
            </a:endParaRPr>
          </a:p>
          <a:p>
            <a:pPr lvl="0" algn="l" rtl="0">
              <a:lnSpc>
                <a:spcPct val="170000"/>
              </a:lnSpc>
            </a:pPr>
            <a:r>
              <a:rPr lang="en-US" sz="1800" dirty="0"/>
              <a:t>Stay with patient and display a confident attitude: the presence of another person is therapeutic, because the acute anxiety of the patient may tend to intensify the severity of patient's condition. (Arterial vasoconstriction diminishes as anxiety is relieved.)</a:t>
            </a:r>
          </a:p>
          <a:p>
            <a:pPr lvl="0" algn="l" rtl="0">
              <a:lnSpc>
                <a:spcPct val="170000"/>
              </a:lnSpc>
            </a:pPr>
            <a:r>
              <a:rPr lang="en-US" sz="1800" dirty="0"/>
              <a:t>Explain to patient in a calm manner all therapies administered and the reason for their use. Explain to patient importance of wearing oxygen mask. Assure patient that mask will not increase sensation of suffocation.</a:t>
            </a:r>
          </a:p>
          <a:p>
            <a:pPr lvl="0" algn="l" rtl="0">
              <a:lnSpc>
                <a:spcPct val="170000"/>
              </a:lnSpc>
            </a:pPr>
            <a:r>
              <a:rPr lang="en-US" sz="1800" dirty="0"/>
              <a:t>Inform patient and family of progress toward resolution of pulmonary edema.</a:t>
            </a:r>
          </a:p>
          <a:p>
            <a:pPr algn="l" rtl="0">
              <a:lnSpc>
                <a:spcPct val="170000"/>
              </a:lnSpc>
            </a:pPr>
            <a:r>
              <a:rPr lang="en-US" sz="1800" dirty="0"/>
              <a:t>Allow time for patient and family to voice concerns and fears</a:t>
            </a:r>
            <a:endParaRPr lang="ar-EG" sz="1800" dirty="0"/>
          </a:p>
        </p:txBody>
      </p:sp>
    </p:spTree>
    <p:extLst>
      <p:ext uri="{BB962C8B-B14F-4D97-AF65-F5344CB8AC3E}">
        <p14:creationId xmlns:p14="http://schemas.microsoft.com/office/powerpoint/2010/main" val="13756212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92696"/>
            <a:ext cx="8229600" cy="5479821"/>
          </a:xfrm>
        </p:spPr>
        <p:txBody>
          <a:bodyPr>
            <a:normAutofit fontScale="92500" lnSpcReduction="20000"/>
          </a:bodyPr>
          <a:lstStyle/>
          <a:p>
            <a:pPr marL="0" indent="0" algn="l" rtl="0">
              <a:buNone/>
            </a:pPr>
            <a:r>
              <a:rPr lang="en-US" u="sng" dirty="0">
                <a:solidFill>
                  <a:schemeClr val="bg1"/>
                </a:solidFill>
              </a:rPr>
              <a:t>Nursing diagnosis:</a:t>
            </a:r>
            <a:endParaRPr lang="en-US" dirty="0">
              <a:solidFill>
                <a:schemeClr val="bg1"/>
              </a:solidFill>
            </a:endParaRPr>
          </a:p>
          <a:p>
            <a:pPr algn="l" rtl="0"/>
            <a:r>
              <a:rPr lang="en-US" dirty="0"/>
              <a:t>Decreased Cardiac Output Related to Alterations of Preload</a:t>
            </a:r>
          </a:p>
          <a:p>
            <a:pPr marL="0" indent="0" algn="l" rtl="0">
              <a:buNone/>
            </a:pPr>
            <a:r>
              <a:rPr lang="en-US" u="sng" dirty="0">
                <a:solidFill>
                  <a:schemeClr val="bg1"/>
                </a:solidFill>
              </a:rPr>
              <a:t>Nursing Interventions and Rationale</a:t>
            </a:r>
            <a:endParaRPr lang="en-US" dirty="0">
              <a:solidFill>
                <a:schemeClr val="bg1"/>
              </a:solidFill>
            </a:endParaRPr>
          </a:p>
          <a:p>
            <a:pPr algn="l" rtl="0"/>
            <a:r>
              <a:rPr lang="en-US" dirty="0"/>
              <a:t>1. Collaborate with physician regarding the administration of oxygen to main­tain a Spo2 &gt;92% to prevent tissue hypoxia.</a:t>
            </a:r>
          </a:p>
          <a:p>
            <a:pPr algn="l" rtl="0"/>
            <a:r>
              <a:rPr lang="en-US" dirty="0"/>
              <a:t>2. Maintain surveillance for signs of decreased tissue perfusion and acidosis to facilitate the early identification and treatment of complications.</a:t>
            </a:r>
          </a:p>
          <a:p>
            <a:pPr algn="l" rtl="0"/>
            <a:r>
              <a:rPr lang="en-US" dirty="0"/>
              <a:t>3. Monitor fluid balance and daily weights to facilitate regulation of the patient's fluid balance.</a:t>
            </a:r>
            <a:endParaRPr lang="ar-EG" dirty="0"/>
          </a:p>
        </p:txBody>
      </p:sp>
    </p:spTree>
    <p:extLst>
      <p:ext uri="{BB962C8B-B14F-4D97-AF65-F5344CB8AC3E}">
        <p14:creationId xmlns:p14="http://schemas.microsoft.com/office/powerpoint/2010/main" val="34404708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548680"/>
            <a:ext cx="8229600" cy="5623837"/>
          </a:xfrm>
        </p:spPr>
        <p:txBody>
          <a:bodyPr>
            <a:normAutofit fontScale="55000" lnSpcReduction="20000"/>
          </a:bodyPr>
          <a:lstStyle/>
          <a:p>
            <a:pPr marL="0" indent="0" algn="l" rtl="0">
              <a:lnSpc>
                <a:spcPct val="170000"/>
              </a:lnSpc>
              <a:buNone/>
            </a:pPr>
            <a:r>
              <a:rPr lang="en-US" u="sng" dirty="0">
                <a:solidFill>
                  <a:schemeClr val="bg1"/>
                </a:solidFill>
              </a:rPr>
              <a:t>Nursing diagnosis:</a:t>
            </a:r>
            <a:endParaRPr lang="en-US" dirty="0">
              <a:solidFill>
                <a:schemeClr val="bg1"/>
              </a:solidFill>
            </a:endParaRPr>
          </a:p>
          <a:p>
            <a:pPr algn="l" rtl="0">
              <a:lnSpc>
                <a:spcPct val="170000"/>
              </a:lnSpc>
            </a:pPr>
            <a:r>
              <a:rPr lang="en-US" dirty="0"/>
              <a:t>Decreased Cardiac Output Related to Alterations in Contractility </a:t>
            </a:r>
          </a:p>
          <a:p>
            <a:pPr marL="0" indent="0" algn="l" rtl="0">
              <a:lnSpc>
                <a:spcPct val="170000"/>
              </a:lnSpc>
              <a:buNone/>
            </a:pPr>
            <a:r>
              <a:rPr lang="en-US" u="sng" dirty="0">
                <a:solidFill>
                  <a:schemeClr val="bg1"/>
                </a:solidFill>
              </a:rPr>
              <a:t>Nursing Interventions and Rationale</a:t>
            </a:r>
            <a:endParaRPr lang="en-US" dirty="0">
              <a:solidFill>
                <a:schemeClr val="bg1"/>
              </a:solidFill>
            </a:endParaRPr>
          </a:p>
          <a:p>
            <a:pPr lvl="0" algn="l" rtl="0">
              <a:lnSpc>
                <a:spcPct val="170000"/>
              </a:lnSpc>
            </a:pPr>
            <a:r>
              <a:rPr lang="en-US" dirty="0"/>
              <a:t>Collaborate with physician regarding the administration of oxygen to main­tain a Spo2 &gt;92% to prevent tissue hypoxia.</a:t>
            </a:r>
          </a:p>
          <a:p>
            <a:pPr lvl="0" algn="l" rtl="0">
              <a:lnSpc>
                <a:spcPct val="170000"/>
              </a:lnSpc>
            </a:pPr>
            <a:r>
              <a:rPr lang="en-US" dirty="0"/>
              <a:t>Monitor homodynamic and intake and output. </a:t>
            </a:r>
          </a:p>
          <a:p>
            <a:pPr lvl="0" algn="l" rtl="0">
              <a:lnSpc>
                <a:spcPct val="170000"/>
              </a:lnSpc>
            </a:pPr>
            <a:r>
              <a:rPr lang="en-US" dirty="0"/>
              <a:t>Ensure electrolytes are optimized. Collaborate with physician regarding the administration of electrolyte replacement therapy to enhance cellular ionic environment.</a:t>
            </a:r>
          </a:p>
          <a:p>
            <a:pPr lvl="0" algn="l" rtl="0">
              <a:lnSpc>
                <a:spcPct val="170000"/>
              </a:lnSpc>
            </a:pPr>
            <a:r>
              <a:rPr lang="en-US" dirty="0"/>
              <a:t>Collaborate with physician regarding the administration of inotropes to enhance myocardial contractility.</a:t>
            </a:r>
          </a:p>
          <a:p>
            <a:pPr lvl="0" algn="l" rtl="0">
              <a:lnSpc>
                <a:spcPct val="170000"/>
              </a:lnSpc>
            </a:pPr>
            <a:r>
              <a:rPr lang="en-US" dirty="0"/>
              <a:t>Monitor ST segment continuously to determine changes in myocardial tissue perfusion. </a:t>
            </a:r>
          </a:p>
          <a:p>
            <a:pPr algn="l" rtl="0">
              <a:lnSpc>
                <a:spcPct val="170000"/>
              </a:lnSpc>
            </a:pPr>
            <a:endParaRPr lang="ar-EG" dirty="0"/>
          </a:p>
        </p:txBody>
      </p:sp>
    </p:spTree>
    <p:extLst>
      <p:ext uri="{BB962C8B-B14F-4D97-AF65-F5344CB8AC3E}">
        <p14:creationId xmlns:p14="http://schemas.microsoft.com/office/powerpoint/2010/main" val="35277518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92500" lnSpcReduction="10000"/>
          </a:bodyPr>
          <a:lstStyle/>
          <a:p>
            <a:pPr lvl="0" algn="l" rtl="0"/>
            <a:r>
              <a:rPr lang="en-US" dirty="0">
                <a:solidFill>
                  <a:schemeClr val="bg1"/>
                </a:solidFill>
              </a:rPr>
              <a:t>Give morphine in small, titrated intermittent doses (I.V.) as directed.</a:t>
            </a:r>
            <a:endParaRPr lang="en-US" sz="2400" dirty="0">
              <a:solidFill>
                <a:schemeClr val="bg1"/>
              </a:solidFill>
            </a:endParaRPr>
          </a:p>
          <a:p>
            <a:pPr lvl="1" algn="l" rtl="0"/>
            <a:r>
              <a:rPr lang="en-US" sz="2800" dirty="0"/>
              <a:t>Morphine usually is not given if pulmonary edema is caused by stroke or occurs with chronic pulmonary disease or cardiogenic shock.</a:t>
            </a:r>
            <a:endParaRPr lang="en-US" sz="2000" dirty="0"/>
          </a:p>
          <a:p>
            <a:pPr lvl="1" algn="l" rtl="0"/>
            <a:r>
              <a:rPr lang="en-US" sz="2800" dirty="0"/>
              <a:t>Watch for excessive respiratory depression.</a:t>
            </a:r>
            <a:endParaRPr lang="en-US" sz="2000" dirty="0"/>
          </a:p>
          <a:p>
            <a:pPr lvl="1" algn="l" rtl="0"/>
            <a:r>
              <a:rPr lang="en-US" sz="2800" dirty="0"/>
              <a:t>Monitor BP because morphine may intensify hypotension.</a:t>
            </a:r>
            <a:endParaRPr lang="en-US" sz="2000" dirty="0"/>
          </a:p>
          <a:p>
            <a:pPr lvl="1" algn="l" rtl="0"/>
            <a:r>
              <a:rPr lang="en-US" sz="2800" dirty="0"/>
              <a:t>Have morphine antagonist available: naloxone (</a:t>
            </a:r>
            <a:r>
              <a:rPr lang="en-US" sz="2800" dirty="0" err="1"/>
              <a:t>Narcan</a:t>
            </a:r>
            <a:r>
              <a:rPr lang="en-US" sz="2800" dirty="0"/>
              <a:t>).</a:t>
            </a:r>
            <a:endParaRPr lang="en-US" sz="2000" dirty="0"/>
          </a:p>
          <a:p>
            <a:pPr algn="l" rtl="0"/>
            <a:endParaRPr lang="ar-EG" dirty="0"/>
          </a:p>
        </p:txBody>
      </p:sp>
    </p:spTree>
    <p:extLst>
      <p:ext uri="{BB962C8B-B14F-4D97-AF65-F5344CB8AC3E}">
        <p14:creationId xmlns:p14="http://schemas.microsoft.com/office/powerpoint/2010/main" val="1903192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20688"/>
            <a:ext cx="8229600" cy="5551829"/>
          </a:xfrm>
        </p:spPr>
        <p:txBody>
          <a:bodyPr>
            <a:noAutofit/>
          </a:bodyPr>
          <a:lstStyle/>
          <a:p>
            <a:pPr lvl="0" algn="l" rtl="0">
              <a:lnSpc>
                <a:spcPct val="150000"/>
              </a:lnSpc>
            </a:pPr>
            <a:r>
              <a:rPr lang="en-US" sz="2400" dirty="0">
                <a:solidFill>
                  <a:schemeClr val="bg1"/>
                </a:solidFill>
              </a:rPr>
              <a:t>Give I.V. injections of diuretic.</a:t>
            </a:r>
            <a:endParaRPr lang="en-US" sz="1800" dirty="0">
              <a:solidFill>
                <a:schemeClr val="bg1"/>
              </a:solidFill>
            </a:endParaRPr>
          </a:p>
          <a:p>
            <a:pPr lvl="1" algn="l" rtl="0">
              <a:lnSpc>
                <a:spcPct val="150000"/>
              </a:lnSpc>
            </a:pPr>
            <a:r>
              <a:rPr lang="en-US" sz="2000" dirty="0"/>
              <a:t>Insert an indwelling catheter: large urinary volume will accumulate rapidly.</a:t>
            </a:r>
            <a:endParaRPr lang="en-US" sz="1600" dirty="0"/>
          </a:p>
          <a:p>
            <a:pPr lvl="1" algn="l" rtl="0">
              <a:lnSpc>
                <a:spcPct val="150000"/>
              </a:lnSpc>
            </a:pPr>
            <a:r>
              <a:rPr lang="en-US" sz="2000" dirty="0"/>
              <a:t>Watch for falling BP, increasing heart rate, and decreasing urinary output: Indications that the total circulation is not tolerating diuresis and that </a:t>
            </a:r>
            <a:r>
              <a:rPr lang="en-US" sz="2000" dirty="0" err="1"/>
              <a:t>hypovolemia</a:t>
            </a:r>
            <a:r>
              <a:rPr lang="en-US" sz="2000" dirty="0"/>
              <a:t> may develop.</a:t>
            </a:r>
            <a:endParaRPr lang="en-US" sz="1600" dirty="0"/>
          </a:p>
          <a:p>
            <a:pPr lvl="1" algn="l" rtl="0">
              <a:lnSpc>
                <a:spcPct val="150000"/>
              </a:lnSpc>
            </a:pPr>
            <a:r>
              <a:rPr lang="en-US" sz="2000" dirty="0"/>
              <a:t>Check electrolyte levels because potassium loss may be significant.</a:t>
            </a:r>
            <a:endParaRPr lang="en-US" sz="1600" dirty="0"/>
          </a:p>
          <a:p>
            <a:pPr lvl="1" algn="l" rtl="0">
              <a:lnSpc>
                <a:spcPct val="150000"/>
              </a:lnSpc>
            </a:pPr>
            <a:r>
              <a:rPr lang="en-US" sz="2000" dirty="0"/>
              <a:t>Watch for signs of urinary obstruction in men with prostatic hyperplasia.</a:t>
            </a:r>
            <a:endParaRPr lang="en-US" sz="1600" dirty="0"/>
          </a:p>
          <a:p>
            <a:pPr lvl="0" algn="l" rtl="0">
              <a:lnSpc>
                <a:spcPct val="150000"/>
              </a:lnSpc>
            </a:pPr>
            <a:r>
              <a:rPr lang="en-US" sz="2400" dirty="0">
                <a:solidFill>
                  <a:schemeClr val="bg1"/>
                </a:solidFill>
              </a:rPr>
              <a:t>Administer vasodilator if patient fails to respond to therapy.</a:t>
            </a:r>
            <a:endParaRPr lang="en-US" sz="1800" dirty="0">
              <a:solidFill>
                <a:schemeClr val="bg1"/>
              </a:solidFill>
            </a:endParaRPr>
          </a:p>
          <a:p>
            <a:pPr lvl="1" algn="l" rtl="0">
              <a:lnSpc>
                <a:spcPct val="150000"/>
              </a:lnSpc>
            </a:pPr>
            <a:r>
              <a:rPr lang="en-US" sz="2000" dirty="0"/>
              <a:t>Monitor by measuring pulmonary artery pressure and CO.</a:t>
            </a:r>
            <a:endParaRPr lang="en-US" sz="1600" dirty="0"/>
          </a:p>
          <a:p>
            <a:pPr algn="l" rtl="0">
              <a:lnSpc>
                <a:spcPct val="150000"/>
              </a:lnSpc>
            </a:pPr>
            <a:endParaRPr lang="ar-EG" sz="2400" dirty="0"/>
          </a:p>
        </p:txBody>
      </p:sp>
    </p:spTree>
    <p:extLst>
      <p:ext uri="{BB962C8B-B14F-4D97-AF65-F5344CB8AC3E}">
        <p14:creationId xmlns:p14="http://schemas.microsoft.com/office/powerpoint/2010/main" val="41469479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5" descr="Mickey___Birdhouse_THANK_U"/>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790646"/>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ÙØªÙØ¬Ø© Ø¨Ø­Ø« Ø§ÙØµÙØ± Ø¹Ù âªrespiratory systemâ¬â"/>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20688"/>
            <a:ext cx="8136904" cy="561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0538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ØµÙØ±Ø© Ø°Ø§Øª ØµÙ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76672"/>
            <a:ext cx="8208912" cy="5832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885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dministrator\Desktop\ns_v30_n23_47_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548680"/>
            <a:ext cx="7920879" cy="568863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729637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rtl="0"/>
            <a:r>
              <a:rPr lang="en-US" b="1" dirty="0">
                <a:solidFill>
                  <a:srgbClr val="FF0000"/>
                </a:solidFill>
                <a:latin typeface="Andalus" pitchFamily="18" charset="-78"/>
                <a:cs typeface="Andalus" pitchFamily="18" charset="-78"/>
              </a:rPr>
              <a:t>Introduction</a:t>
            </a:r>
            <a:endParaRPr lang="ar-EG" dirty="0">
              <a:solidFill>
                <a:srgbClr val="FF0000"/>
              </a:solidFill>
              <a:latin typeface="Andalus" pitchFamily="18" charset="-78"/>
              <a:cs typeface="Andalus" pitchFamily="18" charset="-78"/>
            </a:endParaRPr>
          </a:p>
        </p:txBody>
      </p:sp>
      <p:sp>
        <p:nvSpPr>
          <p:cNvPr id="3" name="عنصر نائب للمحتوى 2"/>
          <p:cNvSpPr>
            <a:spLocks noGrp="1"/>
          </p:cNvSpPr>
          <p:nvPr>
            <p:ph idx="1"/>
          </p:nvPr>
        </p:nvSpPr>
        <p:spPr>
          <a:solidFill>
            <a:schemeClr val="accent5">
              <a:lumMod val="60000"/>
              <a:lumOff val="40000"/>
            </a:schemeClr>
          </a:solidFill>
        </p:spPr>
        <p:txBody>
          <a:bodyPr>
            <a:normAutofit fontScale="92500"/>
          </a:bodyPr>
          <a:lstStyle/>
          <a:p>
            <a:pPr marL="0" indent="0" algn="just" rtl="0">
              <a:lnSpc>
                <a:spcPct val="150000"/>
              </a:lnSpc>
              <a:buNone/>
            </a:pPr>
            <a:r>
              <a:rPr lang="en-US" sz="2800" dirty="0">
                <a:cs typeface="+mj-cs"/>
              </a:rPr>
              <a:t>Pulmonary edema most commonly occurs as a result of increased </a:t>
            </a:r>
            <a:r>
              <a:rPr lang="en-US" sz="2800" dirty="0" smtClean="0">
                <a:cs typeface="+mj-cs"/>
              </a:rPr>
              <a:t>micro vascular </a:t>
            </a:r>
            <a:r>
              <a:rPr lang="en-US" sz="2800" dirty="0">
                <a:cs typeface="+mj-cs"/>
              </a:rPr>
              <a:t>pressure from abnormal cardiac function. The backup of blood into the pulmonary vasculature resulting from inadequate left ventricular function causes an increased </a:t>
            </a:r>
            <a:r>
              <a:rPr lang="en-US" sz="2800" dirty="0" smtClean="0">
                <a:cs typeface="+mj-cs"/>
              </a:rPr>
              <a:t>micro vascular </a:t>
            </a:r>
            <a:r>
              <a:rPr lang="en-US" sz="2800" dirty="0">
                <a:cs typeface="+mj-cs"/>
              </a:rPr>
              <a:t>pressure, and fluid begins to leak into the interstitial space and the alveoli. </a:t>
            </a:r>
          </a:p>
          <a:p>
            <a:pPr marL="0" indent="0" algn="just" rtl="0">
              <a:lnSpc>
                <a:spcPct val="150000"/>
              </a:lnSpc>
              <a:buNone/>
            </a:pPr>
            <a:endParaRPr lang="ar-EG" sz="2800" dirty="0">
              <a:cs typeface="+mj-cs"/>
            </a:endParaRPr>
          </a:p>
        </p:txBody>
      </p:sp>
    </p:spTree>
    <p:extLst>
      <p:ext uri="{BB962C8B-B14F-4D97-AF65-F5344CB8AC3E}">
        <p14:creationId xmlns:p14="http://schemas.microsoft.com/office/powerpoint/2010/main" val="40258995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l" rtl="0"/>
            <a:r>
              <a:rPr lang="en-US" b="1" dirty="0">
                <a:solidFill>
                  <a:srgbClr val="FF0000"/>
                </a:solidFill>
                <a:latin typeface="Andalus" pitchFamily="18" charset="-78"/>
                <a:cs typeface="Andalus" pitchFamily="18" charset="-78"/>
              </a:rPr>
              <a:t>Definition</a:t>
            </a:r>
            <a:endParaRPr lang="ar-EG" b="1" dirty="0">
              <a:solidFill>
                <a:srgbClr val="FF0000"/>
              </a:solidFill>
              <a:latin typeface="Andalus" pitchFamily="18" charset="-78"/>
              <a:cs typeface="Andalus" pitchFamily="18" charset="-78"/>
            </a:endParaRPr>
          </a:p>
        </p:txBody>
      </p:sp>
      <p:sp>
        <p:nvSpPr>
          <p:cNvPr id="3" name="عنصر نائب للمحتوى 2"/>
          <p:cNvSpPr>
            <a:spLocks noGrp="1"/>
          </p:cNvSpPr>
          <p:nvPr>
            <p:ph idx="1"/>
          </p:nvPr>
        </p:nvSpPr>
        <p:spPr>
          <a:xfrm>
            <a:off x="429525" y="2420888"/>
            <a:ext cx="8229600" cy="4039660"/>
          </a:xfrm>
          <a:solidFill>
            <a:schemeClr val="accent5">
              <a:lumMod val="60000"/>
              <a:lumOff val="40000"/>
            </a:schemeClr>
          </a:solidFill>
        </p:spPr>
        <p:txBody>
          <a:bodyPr/>
          <a:lstStyle/>
          <a:p>
            <a:pPr algn="justLow" rtl="0">
              <a:lnSpc>
                <a:spcPct val="150000"/>
              </a:lnSpc>
            </a:pPr>
            <a:r>
              <a:rPr lang="en-US" dirty="0"/>
              <a:t>Pulmonary edema is defined abnormal accumulation of fluid in the lung tissue. The fluid may accumulate in the interstitial spaces or in the alveoli. It is a severe, life threatening condition</a:t>
            </a:r>
            <a:endParaRPr lang="ar-EG" dirty="0">
              <a:cs typeface="+mj-cs"/>
            </a:endParaRPr>
          </a:p>
        </p:txBody>
      </p:sp>
      <p:pic>
        <p:nvPicPr>
          <p:cNvPr id="5122" name="Picture 2" descr="C:\Users\Administrator\Desktop\59280039-pulmonary-edem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088" y="404664"/>
            <a:ext cx="3312368" cy="21612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71054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l" rtl="0"/>
            <a:r>
              <a:rPr lang="en-US" b="1" dirty="0">
                <a:solidFill>
                  <a:srgbClr val="FF0000"/>
                </a:solidFill>
                <a:latin typeface="Andalus" pitchFamily="18" charset="-78"/>
                <a:cs typeface="Andalus" pitchFamily="18" charset="-78"/>
              </a:rPr>
              <a:t>Pathophysiology</a:t>
            </a:r>
            <a:endParaRPr lang="ar-EG" b="1" dirty="0">
              <a:solidFill>
                <a:srgbClr val="FF0000"/>
              </a:solidFill>
              <a:latin typeface="Andalus" pitchFamily="18" charset="-78"/>
              <a:cs typeface="Andalus" pitchFamily="18" charset="-78"/>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899592" y="1700808"/>
            <a:ext cx="7200799" cy="45365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0997660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ÙØªÙØ¬Ø© Ø¨Ø­Ø« Ø§ÙØµÙØ± Ø¹Ù âªpulmonary edema pathophysiologyâ¬â"/>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32656"/>
            <a:ext cx="8424936" cy="6048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7532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موازنة">
  <a:themeElements>
    <a:clrScheme name="موازنة">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موازنة">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موازنة">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مسبوك">
  <a:themeElements>
    <a:clrScheme name="مركّب">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مسبوك">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مسبوك">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TotalTime>
  <Words>1168</Words>
  <Application>Microsoft Office PowerPoint</Application>
  <PresentationFormat>عرض على الشاشة (3:4)‏</PresentationFormat>
  <Paragraphs>110</Paragraphs>
  <Slides>29</Slides>
  <Notes>1</Notes>
  <HiddenSlides>0</HiddenSlides>
  <MMClips>0</MMClips>
  <ScaleCrop>false</ScaleCrop>
  <HeadingPairs>
    <vt:vector size="4" baseType="variant">
      <vt:variant>
        <vt:lpstr>نسق</vt:lpstr>
      </vt:variant>
      <vt:variant>
        <vt:i4>2</vt:i4>
      </vt:variant>
      <vt:variant>
        <vt:lpstr>عناوين الشرائح</vt:lpstr>
      </vt:variant>
      <vt:variant>
        <vt:i4>29</vt:i4>
      </vt:variant>
    </vt:vector>
  </HeadingPairs>
  <TitlesOfParts>
    <vt:vector size="31" baseType="lpstr">
      <vt:lpstr>موازنة</vt:lpstr>
      <vt:lpstr>مسبوك</vt:lpstr>
      <vt:lpstr>عرض تقديمي في PowerPoint</vt:lpstr>
      <vt:lpstr>Pulmonary Edema </vt:lpstr>
      <vt:lpstr>عرض تقديمي في PowerPoint</vt:lpstr>
      <vt:lpstr>عرض تقديمي في PowerPoint</vt:lpstr>
      <vt:lpstr>عرض تقديمي في PowerPoint</vt:lpstr>
      <vt:lpstr>Introduction</vt:lpstr>
      <vt:lpstr>Definition</vt:lpstr>
      <vt:lpstr>Pathophysiology</vt:lpstr>
      <vt:lpstr>عرض تقديمي في PowerPoint</vt:lpstr>
      <vt:lpstr>عرض تقديمي في PowerPoint</vt:lpstr>
      <vt:lpstr>عرض تقديمي في PowerPoint</vt:lpstr>
      <vt:lpstr>عرض تقديمي في PowerPoint</vt:lpstr>
      <vt:lpstr>عرض تقديمي في PowerPoint</vt:lpstr>
      <vt:lpstr>Etiology</vt:lpstr>
      <vt:lpstr>عرض تقديمي في PowerPoint</vt:lpstr>
      <vt:lpstr>عرض تقديمي في PowerPoint</vt:lpstr>
      <vt:lpstr>عرض تقديمي في PowerPoint</vt:lpstr>
      <vt:lpstr>Clinical manifestation</vt:lpstr>
      <vt:lpstr>Assessment and Diagnostic Findings</vt:lpstr>
      <vt:lpstr>عرض تقديمي في PowerPoint</vt:lpstr>
      <vt:lpstr>Medical management</vt:lpstr>
      <vt:lpstr>Nursing Management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Pulmonary Edema </dc:title>
  <cp:lastModifiedBy>Right-User</cp:lastModifiedBy>
  <cp:revision>24</cp:revision>
  <dcterms:modified xsi:type="dcterms:W3CDTF">2019-02-11T20:02:34Z</dcterms:modified>
</cp:coreProperties>
</file>